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5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4" roundtripDataSignature="AMtx7miP+ShNyLMZlxY1jlA6kQbs9z1wi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customschemas.google.com/relationships/presentationmetadata" Target="meta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3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4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5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6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7:notes"/>
          <p:cNvSpPr/>
          <p:nvPr>
            <p:ph idx="2" type="sldImg"/>
          </p:nvPr>
        </p:nvSpPr>
        <p:spPr>
          <a:xfrm>
            <a:off x="1371600" y="1143000"/>
            <a:ext cx="4114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9" name="Google Shape;79;p1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80" name="Google Shape;80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87" name="Google Shape;8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2" name="Google Shape;42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8" name="Google Shape;4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54" name="Google Shape;54;p1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55" name="Google Shape;55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1" name="Google Shape;61;p1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2" name="Google Shape;62;p1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3" name="Google Shape;63;p1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64" name="Google Shape;64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11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slideLayout" Target="../slideLayouts/slideLayout9.xml"/><Relationship Id="rId8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9" name="Google Shape;29;p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Google Shape;32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Relationship Id="rId4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youtu.be/rrcw-K3PADU" TargetMode="External"/><Relationship Id="rId4" Type="http://schemas.openxmlformats.org/officeDocument/2006/relationships/image" Target="../media/image7.jpg"/><Relationship Id="rId5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9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" name="Google Shape;107;p1"/>
          <p:cNvPicPr preferRelativeResize="0"/>
          <p:nvPr/>
        </p:nvPicPr>
        <p:blipFill rotWithShape="1">
          <a:blip r:embed="rId3">
            <a:alphaModFix amt="50000"/>
          </a:blip>
          <a:srcRect b="0" l="4773" r="7559" t="0"/>
          <a:stretch/>
        </p:blipFill>
        <p:spPr>
          <a:xfrm>
            <a:off x="20" y="1"/>
            <a:ext cx="914398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>
            <p:ph type="ctrTitle"/>
          </p:nvPr>
        </p:nvSpPr>
        <p:spPr>
          <a:xfrm>
            <a:off x="3290511" y="1200152"/>
            <a:ext cx="5172879" cy="44576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Calibri"/>
              <a:buNone/>
            </a:pPr>
            <a:r>
              <a:rPr b="1" lang="en-US" sz="5400">
                <a:solidFill>
                  <a:srgbClr val="FFFFFF"/>
                </a:solidFill>
              </a:rPr>
              <a:t>Syntheseteksten leren schrijven</a:t>
            </a:r>
            <a:br>
              <a:rPr b="1" lang="en-US" sz="5400">
                <a:solidFill>
                  <a:srgbClr val="FFFFFF"/>
                </a:solidFill>
              </a:rPr>
            </a:br>
            <a:br>
              <a:rPr b="1" lang="en-US" sz="5400">
                <a:solidFill>
                  <a:srgbClr val="FFFFFF"/>
                </a:solidFill>
              </a:rPr>
            </a:br>
            <a:r>
              <a:rPr b="1" lang="en-US" sz="5400">
                <a:solidFill>
                  <a:srgbClr val="FFFFFF"/>
                </a:solidFill>
              </a:rPr>
              <a:t>Les 3</a:t>
            </a:r>
            <a:endParaRPr sz="5400">
              <a:solidFill>
                <a:srgbClr val="FFFFFF"/>
              </a:solidFill>
            </a:endParaRPr>
          </a:p>
        </p:txBody>
      </p:sp>
      <p:cxnSp>
        <p:nvCxnSpPr>
          <p:cNvPr id="109" name="Google Shape;109;p1"/>
          <p:cNvCxnSpPr/>
          <p:nvPr/>
        </p:nvCxnSpPr>
        <p:spPr>
          <a:xfrm>
            <a:off x="3041918" y="2286000"/>
            <a:ext cx="0" cy="22860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Google Shape;115;p2"/>
          <p:cNvPicPr preferRelativeResize="0"/>
          <p:nvPr/>
        </p:nvPicPr>
        <p:blipFill rotWithShape="1">
          <a:blip r:embed="rId3">
            <a:alphaModFix/>
          </a:blip>
          <a:srcRect b="13464" l="0" r="2" t="7180"/>
          <a:stretch/>
        </p:blipFill>
        <p:spPr>
          <a:xfrm>
            <a:off x="4940497" y="1690689"/>
            <a:ext cx="4203503" cy="2501837"/>
          </a:xfrm>
          <a:custGeom>
            <a:rect b="b" l="l" r="r" t="t"/>
            <a:pathLst>
              <a:path extrusionOk="0" h="2501837" w="5604670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6" name="Google Shape;116;p2"/>
          <p:cNvPicPr preferRelativeResize="0"/>
          <p:nvPr/>
        </p:nvPicPr>
        <p:blipFill rotWithShape="1">
          <a:blip r:embed="rId4">
            <a:alphaModFix/>
          </a:blip>
          <a:srcRect b="2" l="0" r="2" t="39925"/>
          <a:stretch/>
        </p:blipFill>
        <p:spPr>
          <a:xfrm>
            <a:off x="3593306" y="4357117"/>
            <a:ext cx="5550694" cy="2500884"/>
          </a:xfrm>
          <a:custGeom>
            <a:rect b="b" l="l" r="r" t="t"/>
            <a:pathLst>
              <a:path extrusionOk="0" h="2500884" w="7400925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7" name="Google Shape;117;p2"/>
          <p:cNvSpPr/>
          <p:nvPr/>
        </p:nvSpPr>
        <p:spPr>
          <a:xfrm flipH="1" rot="10800000">
            <a:off x="0" y="1691641"/>
            <a:ext cx="5678446" cy="5166360"/>
          </a:xfrm>
          <a:custGeom>
            <a:rect b="b" l="l" r="r" t="t"/>
            <a:pathLst>
              <a:path extrusionOk="0" h="5166360" w="7571262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2"/>
          <p:cNvSpPr txBox="1"/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solidFill>
                  <a:schemeClr val="dk1"/>
                </a:solidFill>
              </a:rPr>
              <a:t>Les 3: Opdracht en bronnen lezen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19" name="Google Shape;119;p2"/>
          <p:cNvSpPr txBox="1"/>
          <p:nvPr>
            <p:ph idx="1" type="body"/>
          </p:nvPr>
        </p:nvSpPr>
        <p:spPr>
          <a:xfrm>
            <a:off x="628650" y="2015406"/>
            <a:ext cx="3823334" cy="40659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2400"/>
              <a:t>Terugblik</a:t>
            </a:r>
            <a:br>
              <a:rPr lang="en-US" sz="2400"/>
            </a:br>
            <a:endParaRPr sz="2400"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2400"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2400"/>
              <a:t>Vergezicht</a:t>
            </a:r>
            <a:endParaRPr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"/>
          <p:cNvSpPr/>
          <p:nvPr/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3"/>
          <p:cNvSpPr/>
          <p:nvPr/>
        </p:nvSpPr>
        <p:spPr>
          <a:xfrm>
            <a:off x="363474" y="484632"/>
            <a:ext cx="2750058" cy="5739187"/>
          </a:xfrm>
          <a:prstGeom prst="roundRect">
            <a:avLst>
              <a:gd fmla="val 0" name="adj"/>
            </a:avLst>
          </a:prstGeom>
          <a:solidFill>
            <a:srgbClr val="FFFFFF"/>
          </a:solidFill>
          <a:ln cap="flat" cmpd="sng" w="9525">
            <a:solidFill>
              <a:srgbClr val="C8CACA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t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6" name="Google Shape;126;p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21297" l="0" r="-1" t="21229"/>
          <a:stretch/>
        </p:blipFill>
        <p:spPr>
          <a:xfrm>
            <a:off x="603504" y="1386098"/>
            <a:ext cx="2269998" cy="13046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fbeelding met vloer, stoel, tafel, muur&#10;&#10;Automatisch gegenereerde beschrijving" id="127" name="Google Shape;127;p3"/>
          <p:cNvPicPr preferRelativeResize="0"/>
          <p:nvPr/>
        </p:nvPicPr>
        <p:blipFill rotWithShape="1">
          <a:blip r:embed="rId5">
            <a:alphaModFix/>
          </a:blip>
          <a:srcRect b="4917" l="0" r="3" t="11036"/>
          <a:stretch/>
        </p:blipFill>
        <p:spPr>
          <a:xfrm>
            <a:off x="603504" y="3726583"/>
            <a:ext cx="2269997" cy="1907922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3"/>
          <p:cNvSpPr txBox="1"/>
          <p:nvPr/>
        </p:nvSpPr>
        <p:spPr>
          <a:xfrm>
            <a:off x="3840480" y="1380586"/>
            <a:ext cx="4817136" cy="37854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1 (p. 18)</a:t>
            </a:r>
            <a:endParaRPr/>
          </a:p>
          <a:p>
            <a:pPr indent="11430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8575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Lees de opdracht door.</a:t>
            </a:r>
            <a:endParaRPr/>
          </a:p>
          <a:p>
            <a:pPr indent="-228600" lvl="0" marL="28575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Kijk de filmclip.</a:t>
            </a:r>
            <a:endParaRPr/>
          </a:p>
          <a:p>
            <a:pPr indent="-228600" lvl="0" marL="28575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Maak intussen aantekeningen op het observatieformulier op p. 19.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"/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4"/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4"/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</a:t>
            </a:r>
            <a:endParaRPr/>
          </a:p>
        </p:txBody>
      </p:sp>
      <p:sp>
        <p:nvSpPr>
          <p:cNvPr id="136" name="Google Shape;136;p4"/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Stop</a:t>
            </a:r>
            <a:endParaRPr/>
          </a:p>
        </p:txBody>
      </p:sp>
      <p:sp>
        <p:nvSpPr>
          <p:cNvPr id="137" name="Google Shape;137;p4"/>
          <p:cNvSpPr txBox="1"/>
          <p:nvPr/>
        </p:nvSpPr>
        <p:spPr>
          <a:xfrm>
            <a:off x="6932892" y="2504704"/>
            <a:ext cx="1154498" cy="5312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min.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4"/>
          <p:cNvSpPr txBox="1"/>
          <p:nvPr/>
        </p:nvSpPr>
        <p:spPr>
          <a:xfrm>
            <a:off x="6932892" y="4407540"/>
            <a:ext cx="1154498" cy="5312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overleg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Zandloper" id="139" name="Google Shape;13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52941" y="1506925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4"/>
          <p:cNvSpPr/>
          <p:nvPr/>
        </p:nvSpPr>
        <p:spPr>
          <a:xfrm>
            <a:off x="1115616" y="1881778"/>
            <a:ext cx="4803658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Overleg in je groepje over de volgende vragen: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Er waren twee leerlingen te zien: Puck en Renske. Kun je reconstrueren uit welke stappen hun aanpak bestaat?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 waren de overeenkomsten en verschillen?</a:t>
            </a:r>
            <a:endParaRPr/>
          </a:p>
        </p:txBody>
      </p:sp>
      <p:pic>
        <p:nvPicPr>
          <p:cNvPr descr="Chatten" id="141" name="Google Shape;14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01303" y="3493140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"/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Google Shape;14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8064" y="4646212"/>
            <a:ext cx="1136881" cy="1368152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5"/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5"/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</a:t>
            </a:r>
            <a:endParaRPr/>
          </a:p>
        </p:txBody>
      </p:sp>
      <p:sp>
        <p:nvSpPr>
          <p:cNvPr id="150" name="Google Shape;150;p5"/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Stop</a:t>
            </a:r>
            <a:endParaRPr/>
          </a:p>
        </p:txBody>
      </p:sp>
      <p:sp>
        <p:nvSpPr>
          <p:cNvPr id="151" name="Google Shape;151;p5"/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 min.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uidspreker dempen" id="152" name="Google Shape;152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98274" y="3573016"/>
            <a:ext cx="929071" cy="92907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5"/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stilte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Zandloper" id="154" name="Google Shape;154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52941" y="1506925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5"/>
          <p:cNvSpPr/>
          <p:nvPr/>
        </p:nvSpPr>
        <p:spPr>
          <a:xfrm>
            <a:off x="1056610" y="1527712"/>
            <a:ext cx="4955550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2 (p. 20)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Lees de opdracht door.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Markeer vijf belangrijke zaken.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3 (p. 21)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Schrijf op wat je al weet van dit onderwerp.</a:t>
            </a:r>
            <a:endParaRPr/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4 (p. 22)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Bekijk de drie bronnen.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Bepaal wat de belangrijkste broninformatie is en markeer of onderstreep deze.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"/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6"/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</a:t>
            </a:r>
            <a:endParaRPr/>
          </a:p>
        </p:txBody>
      </p:sp>
      <p:sp>
        <p:nvSpPr>
          <p:cNvPr id="163" name="Google Shape;163;p6"/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Stop</a:t>
            </a:r>
            <a:endParaRPr/>
          </a:p>
        </p:txBody>
      </p:sp>
      <p:sp>
        <p:nvSpPr>
          <p:cNvPr id="164" name="Google Shape;164;p6"/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min.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Zandloper" id="165" name="Google Shape;16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52941" y="1506925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hatten" id="166" name="Google Shape;166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1663" y="3398675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6"/>
          <p:cNvSpPr txBox="1"/>
          <p:nvPr/>
        </p:nvSpPr>
        <p:spPr>
          <a:xfrm>
            <a:off x="6951614" y="4437112"/>
            <a:ext cx="1154498" cy="5312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overleg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6"/>
          <p:cNvSpPr/>
          <p:nvPr/>
        </p:nvSpPr>
        <p:spPr>
          <a:xfrm>
            <a:off x="1056610" y="1894337"/>
            <a:ext cx="4871384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5 (p. 24)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 weer in je groep zitten en lees opdracht 5 door.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Formuleer samen drie mogelijke deelonderwerpen in vraagvorm en noteer deze.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/>
          <p:nvPr/>
        </p:nvSpPr>
        <p:spPr>
          <a:xfrm>
            <a:off x="1043608" y="692696"/>
            <a:ext cx="4644008" cy="1979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Opdracht 6 (p. 24)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Noteer in je werkboek drie dingen die je vandaag hebt geleerd over het schrijven van een synthesetekst. </a:t>
            </a:r>
            <a:endParaRPr/>
          </a:p>
        </p:txBody>
      </p:sp>
      <p:pic>
        <p:nvPicPr>
          <p:cNvPr descr="Hoofd met radertjes" id="174" name="Google Shape;17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17522" y="767916"/>
            <a:ext cx="914400" cy="9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7"/>
          <p:cNvSpPr txBox="1"/>
          <p:nvPr/>
        </p:nvSpPr>
        <p:spPr>
          <a:xfrm>
            <a:off x="6453457" y="1844824"/>
            <a:ext cx="1442530" cy="5312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reflectie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2019-08-29T08:56:17Z</dcterms:created>
  <dc:creator>Liselore van Ockenburg</dc:creator>
</cp:coreProperties>
</file>