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4.xml" ContentType="application/inkml+xml"/>
  <Override PartName="/ppt/ink/ink5.xml" ContentType="application/inkml+xml"/>
  <Override PartName="/ppt/tags/tag4.xml" ContentType="application/vnd.openxmlformats-officedocument.presentationml.tags+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tags/tag9.xml" ContentType="application/vnd.openxmlformats-officedocument.presentationml.tags+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8" r:id="rId3"/>
    <p:sldId id="259" r:id="rId4"/>
    <p:sldId id="273" r:id="rId5"/>
    <p:sldId id="260" r:id="rId6"/>
    <p:sldId id="274" r:id="rId7"/>
    <p:sldId id="281" r:id="rId8"/>
    <p:sldId id="285" r:id="rId9"/>
    <p:sldId id="275" r:id="rId10"/>
    <p:sldId id="282" r:id="rId11"/>
    <p:sldId id="276" r:id="rId12"/>
    <p:sldId id="283" r:id="rId13"/>
    <p:sldId id="277" r:id="rId14"/>
    <p:sldId id="284" r:id="rId15"/>
    <p:sldId id="268" r:id="rId16"/>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6667"/>
    <p:restoredTop sz="82740"/>
  </p:normalViewPr>
  <p:slideViewPr>
    <p:cSldViewPr snapToGrid="0" snapToObjects="1">
      <p:cViewPr varScale="1">
        <p:scale>
          <a:sx n="77" d="100"/>
          <a:sy n="77" d="100"/>
        </p:scale>
        <p:origin x="302" y="72"/>
      </p:cViewPr>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2-06T16:37:11.770"/>
    </inkml:context>
    <inkml:brush xml:id="br0">
      <inkml:brushProperty name="width" value="0.1" units="cm"/>
      <inkml:brushProperty name="height" value="0.1" units="cm"/>
      <inkml:brushProperty name="color" value="#004F8B"/>
    </inkml:brush>
  </inkml:definitions>
  <inkml:trace contextRef="#ctx0" brushRef="#br0">0 741 24575,'2'18'0,"1"9"0,1 6 0,6 21 0,-2-6 0,8 16 0,-6-8 0,6 2 0,-2-5 0,4-4 0,-2-2 0,1 2 0,-1 4 0,1 2-6784,7 11 6784,1-1 0,5 9 0,0-3 0,9 9 0,2 8 0,-16-41 0,1 1 0,1 4 0,-1 0 0,2-1 0,0 1 0,0 3 0,0 0 0,-1-4 0,1 1 0,1 5 0,1 1 0,-2-8 0,0 0 0,0 3 0,-1 0 0,0-2 0,-2-2 0,0-1 0,-1 0 0,1 0 0,-1 0 0,0 3 0,0-1 0,0-5 0,0 0 3392,1 7 0,1 0-3392,2-4 0,2-2 0,3 4 0,0 1 0,4 2 0,1 1 0,0-2 0,0-1 0,2 3 0,0-1 0,-5-8 0,2-1 0,5 6 0,3-1 0,0-7 0,1 0-290,9 9 0,2 1 290,1-5 0,2-1 0,0 2 0,1-2 0,3-2 0,1-2 0,-1-4 0,0-3 0,-6-5 0,-1-3 0,-1-4 0,-2-3 0,34 6 0,3 0 0,4-3 0,1-2 0,-44-10 0,1-1 0,-4-1 0,1-2 0,7-1 0,2-1 0,4 0 0,2-1-482,11-2 0,4-2 482,7 1 0,3-2 0,4-1 0,1-1 0,2 0 0,-2 0 0,-13-3 0,-1 0 0,8-1 0,-1 0 0,-7-1 0,0 0 0,9 0 0,2 0 0,1-1 0,-2 0 0,-3 1 0,-2 0 0,-4-3 0,-1-1 0,0-3 0,-3 0 0,-10 0 0,-2-1 0,9-5 0,-1-2 49,-11 0 1,0-1-50,4-2 0,-1-1 0,-9 2 0,-3-1 0,0 1 0,-1-1 0,1-2 0,0 0 0,0 2 0,1-1 0,9-3 0,1-1 0,1-1 0,0 0 0,7-2 0,2 0-478,5-5 0,1-2 478,-7 2 0,-1-2 0,0 1 0,-3 0-238,-12 5 1,-2 0 237,6-5 0,1 2 0,-8 3 0,1 1 0,8-4 0,0-1 0,-7 4 0,-2 0 0,2-3 0,-1 1 0,-6 4 0,-2 0 448,1-3 1,-2 0-449,-6 7 0,0-1 0,8-10 0,0 0 0,-12 7 0,2 0 0,15-12 0,3-3-138,-6 2 1,2 0 137,10-5 0,0 0 0,1-3 0,-3 2 0,-9 8 0,-2 2 459,-2 0 0,-2 1-459,-9 6 0,-1 1 258,0-4 0,0 0-258,-1 2 0,-1 0 0,23-35 0,-7 5 771,-9 7-771,-7-1 49,-3 7-49,-5-4 0,2 2 0,-4 4 0,0 0 0,-1 0 0,-3 6 0,2-5 0,-1-2 0,4-3 0,1-9 0,2 1 0,1-6 0,-5 8 0,2-18 0,-9 15 0,3-17 0,-8 12 0,2-2 0,-2 4 0,-2 6 0,5-3 0,-4 2 0,6-4 0,-3 0 0,0 7 0,-1 4 0,-4 15 0,-2 8 0,-3 13 0,-1 6 0,-1 4 0,-9 5 0,-46 11 0,-23 4 0,1 0 0,-8 0-671,-3 0 0,-4-1 671,23-3 0,-2-1 0,1 1 0,-32 1 0,3 0 0,12-1 0,3 1-26,7-1 1,6 0 25,-28 7 0,26 0 0,39-7 0,16-2 0,-7-1 1338,-8 2-1338,-4 1 55,-2 0-55,20-2 0,5-3 0,-2 1 0,-3 3 0,2-3 0,5-2 0,27-11 0,22-8 0,35-15 0,-28 15 0,3-1 0,8-4 0,2-1 0,-6 4 0,1 0 0,4 0 0,-2-1 0,34-16 0,-1 3 0,-19 1 0,-13 6 0,-8 4 0,-14 4 0,-11 7 0,-9 6 0,-9 3 0,3 8 0,5 9 0,6 8 0,4 8 0,2 1 0,1 6 0,8 6 0,9 15 0,8 4 0,6 9 0,-5-8 0,8 7 0,-9-5 0,13 5 0,-14-3 0,4-6 0,-14-5 0,-5-9 0,0-2 0,-1-4 0,6 2 0,7 4 0,-2-3 0,1 1 0,-7-5 0,-7-5 0,-3-2 0,-6-5 0,-5-4 0,-3-7 0,-9-6 0,0-4 0,-1-2 0,1 3 0,5 6 0,1 6 0,5 5 0,1 2 0,-2 0 0,-1-4 0,-3 2 0,0-3 0,2 4 0,-5-5 0,0-2 0,-6-8 0,-2-5 0,-2-3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2-06T16:37:14.290"/>
    </inkml:context>
    <inkml:brush xml:id="br0">
      <inkml:brushProperty name="width" value="0.1" units="cm"/>
      <inkml:brushProperty name="height" value="0.1" units="cm"/>
      <inkml:brushProperty name="color" value="#004F8B"/>
    </inkml:brush>
  </inkml:definitions>
  <inkml:trace contextRef="#ctx0" brushRef="#br0">1948 1 24575,'-78'30'0,"3"2"0,-1 10 0,5 0 0,11-2 0,-7 6 0,-1-4 0,-3 9 0,-4 3 0,5 1 0,-5 9 0,-4-6 0,37-25 0,-1 0 0,1-5 0,0 1 0,-3 4 0,0 0 0,1-2 0,0 0 0,-2 3 0,0 1 0,-3 0 0,1 0 0,4-3 0,0 0 0,-4 1 0,1 0 0,-31 25 0,1-3 0,3 7 0,18-16 0,7-1 0,27-22 0,15-15 0,32-28 0,31-21 0,-12 8 0,3-2 0,6-1 0,2-1-349,5-5 1,2-2 348,0-1 0,-1-1 0,-5 3 0,-1-2 0,6-7 0,-2-1 0,-11 8 0,-1 0 0,-1-1 0,-1 0 0,-4 2 0,-1 1 0,-7 4 0,-1 1 0,29-32 0,-12 10 0,1 8 0,-10 12 697,5 1-697,-4 7 0,3 4 0,-5 2 0,-3 8 0,-6 2 0,-10 8 0,-4 0 0,-9 4 0,-2 2 0,-3 0 0,44 2 0,1 0 0,9 0 0,7 3 0,8 2 0,3-1-812,12-1 1,3-1 0,2 1 811,2 4 0,2 1 0,2 1-727,-16-3 0,1 0 0,0 1 0,-1 0 727,-4 0 0,-2 0 0,1 1 0,0 0 0,4 1 0,1 1 0,0 0 0,-4-1-321,12 0 0,-4-1 1,-4 0 320,17 4 0,-10-2 0,-29-5 0,-6-1 0,21 2 1911,-20-2-1911,0 0 3090,14-1-3090,22 2 0,-28 0 0,5 1 63,13 2 1,3 1-64,10 3 0,-1 0 0,-9 1 0,-3 0 0,-8-3 0,-6 0 0,16 5 0,-30-8 0,-27-3 0,-19-3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02-06T16:40:47.202"/>
    </inkml:context>
    <inkml:brush xml:id="br0">
      <inkml:brushProperty name="width" value="0.1" units="cm"/>
      <inkml:brushProperty name="height" value="0.1" units="cm"/>
      <inkml:brushProperty name="color" value="#004F8B"/>
    </inkml:brush>
  </inkml:definitions>
  <inkml:trace contextRef="#ctx0" brushRef="#br0">0 0 24575,'56'11'0,"0"0"0,21 4 0,2 1 0,-6-3 0,0 0-1148,14 5 1,0 0 1147,-12-5 0,-2-1 0,4 1 0,-1 1-20,-3 0 1,0 1 19,5-2 0,-1 1 0,-9 2 0,0 0 0,0-2 0,2-1 0,9 7 0,2-1 0,5-4 0,0 0 0,-5 2 0,0-1 0,11 0 0,-2 0 0,-17-2 0,-3 1 0,-2 0 0,1 0 0,0 1 0,-1 0 0,-6-3 0,-1-1 239,-5 0 0,0-1-239,7 0 0,-2-1 0,-9-1 0,-1-1 0,47 8 0,-5-3 1140,-20-5-1140,-10-3 629,5 4-629,-10-1 87,21 9-87,7-1 0,-36-5 0,2-1 0,2 2 0,1 1 0,8 2 0,3 2-442,3 3 0,2 2 442,12 1 0,1 2 0,-2 2 0,2 1-644,-16-8 1,2-1-1,1 1 644,1 1 0,-1 2 0,3 0 0,11 1 0,1 1 0,3 1-654,-18-6 0,2 0 1,0 1-1,-1 0 654,1 2 0,0-1 0,-1 1 0,-1-1 0,14 3 0,-1-1 0,0 0-408,0 3 1,0 0 0,-5-2 407,10 4 0,-5-2 76,3 3 1,-3 0-77,-19-5 0,-5-1 1528,30 16-1528,-28-12 2695,-25-7-2695,-19-13 1610,-5 0-1610,-9-11 666,-9-15-666,-7-18 0,-12-26 0,-6-3 0,8 17 0,-2-2 0,0 1 0,-3-1 0,-9-15 0,-2-2-249,2 2 0,-1 2 249,-2 3 0,1 3 0,8 8 0,3 2 0,-13-19 0,14 9 0,10 19 0,3 9 0,9 11 0,0 13 498,18 25-498,7 15 0,18 16 0,-4 5 0,8 1 0,-12-4 0,9 13 0,-10-7 0,4 12 0,-4 4 0,4 3 0,-3-1 0,7 11 0,-8-9 0,7 11 0,-7-12 0,-2-6 0,-4-16 0,-7-16 0,-6-18 0,-4-12 0,-3-4 0,-1 0 0,3 7 0,1 1 0,1-1 0,3 1 0,-3-4 0,2 1 0,-2-2 0,3 4 0,-1 0 0,6 13 0,-3 1 0,3 1 0,-8-9 0,-2-9 0,-8-8 0,-2 1 0,-13 0 0,-5 2 0,-12 0 0,-10 1 0,-17 1 0,-9 0 0,-3 3 0,-8 5 0,18 0 0,-4 6 0,12 2 0,4 5 0,4-1 0,-3 3 0,1 2 0,-10 5 0,-5 1 0,4-4 0,12-8 0,13-9 0,14-6 0,8-5 0,5-1 0,-4 1 0,-5 2 0,-10 4 0,-5 1 0,-2 3 0,2-2 0,-7 5 0,11-8 0,6-1 0,12-6 0,8-3 0,0-1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5:47:50.650"/>
    </inkml:context>
    <inkml:brush xml:id="br0">
      <inkml:brushProperty name="width" value="0.05" units="cm"/>
      <inkml:brushProperty name="height" value="0.05" units="cm"/>
      <inkml:brushProperty name="color" value="#004F8B"/>
    </inkml:brush>
  </inkml:definitions>
  <inkml:trace contextRef="#ctx0" brushRef="#br0">3686 3413 24575,'-60'8'0,"-33"-4"0,22 3 0,-7 0-1756,-14-5 0,-6-1 1756,19 1 0,-3 0 0,-1-1-664,1-3 0,-1-1 0,-3-1 664,9 3 0,-4-1 0,0 0 0,1 0 0,-20-3 0,0 0 0,2-1 0,3 1 0,1-1 0,5 0 292,16 2 1,3-1-1,7 0-292,-3-3 0,10 0 0,0-2 0,28 1 1563,15 1-1563,3-3 2631,-2-5-2631,-5-7 433,-8-13-433,-7-4 0,-14-14 0,-6-4 0,-18-7 0,33 29 0,-1 1 0,-3 0 0,1 0 0,-33-26 0,3 0 0,14 8 0,-2-3 0,6 1 0,1 3 0,2-7 0,7 13 0,-2-10 0,3 9 0,-4-10 0,0 2 0,-1-7 0,16 10 0,2 8 0,13 6 0,0 6 0,5 2 0,-2-5 0,1 10 0,0-3 0,0-1 0,1 2 0,-2-6 0,-2 3 0,0-4 0,-4 0 0,3-2 0,-2-2 0,3-1 0,3-6 0,0-2 0,7-3 0,1-1 0,3-1 0,0 2 0,1 0 0,3-2 0,2 2 0,1-5 0,-1 6 0,-2-7 0,-3 7 0,3-8 0,0 6 0,3-1 0,2 9 0,-2 2 0,3 3 0,-3 2 0,1 1 0,-1 1 0,1 6 0,3 1 0,5 1 0,9-2 0,9-3 0,14-4 0,15-4 0,21-2 0,2 3 0,-32 16 0,1-1 0,-5 5 0,0-1 0,5-2 0,1 0 0,-1 2 0,0 1 0,-6 3 0,0 1 0,38-6 0,-9 6 0,-2 5 0,9 3 0,-32 2 0,3 1 0,12 2 0,4 0-543,14-2 0,3 1 543,-2 2 0,2-1 0,8 0 0,1 0 0,-7 1 0,-1 0 0,7 0 0,2 0-468,-29 1 1,1 1 0,-1 0 467,30-1 0,-1 1 0,-4 2 0,-2 0-227,-19-1 0,-2-1 227,-1 2 0,-2-1 0,-10-1 0,-1-1 0,3 2 0,1 0-16,-3-1 1,0-1 15,-4 2 0,-1 0 980,44 2-980,-47-3 0,0 1 1441,39 2-1441,-40-3 0,1-1 516,37 5-516,1 0 36,-2-1-36,-1 3 0,-35-4 0,2 1 0,-1 0 0,1 1 0,6 2 0,1 0 0,3 1 0,0 1 0,0 2 0,1 0-257,7 0 0,0 1 257,-3-1 0,1 0 0,11 2 0,3 0-639,1 1 1,2 1 638,10 1 0,1 0 0,-29-3 0,1 2 0,-2-3 0,19-2 0,-2-1-284,-7 5 0,-2-2 284,-5-6 0,0-1 0,-4 5 0,-1 0 0,1-3 0,0 1-55,0 3 0,-3-1 55,-11-1 0,-2 0 464,46 9-464,-6 2 1263,-24-9-1263,-1 2 617,1 3-617,-5 3 125,3 4-125,-1 2 0,-1 4 0,7 5 0,-6 5 0,-8 3 0,-21 0 0,-12 2 0,-11 3 0,-6-5 0,-8 8 0,-3-2 0,-10 16 0,-5 2 0,-8 8 0,-9 3 0,-1-6 0,-14 8 0,21-38 0,-2 0 0,-2 3 0,-2 1 0,-9 5 0,-3 0 0,2-1 0,0-2 0,2-3 0,0-1 0,-2 3 0,-1-2 0,4-7 0,0-1 0,-3 6 0,-1-1-3392,-1-8 0,0-1 3392,3 0 0,2-3-4537,-31 15 4537,2-3 0,8-9 0,-15 4 0,-1-6 0,-8 7 4537,3-9-4537,4 0 6784,-1 0-6784,13-5 0,-1 1 0,14-5 0,9-5 0,10 1 0,12-6 0,9-2 0,6-4 0,5-1 0,0-2 0,2 2 0,-2-2 0,-3 3 0,-5 0 0,-6 1 0,-7-1 0,-6 2 0,-3-1 0,-2 1 0,-1-1 0,5 0 0,1 0 0,6 1 0,4 0 0,3 2 0,0-3 0,-5 4 0,-3-4 0,-5 6 0,1-2 0,5 1 0,-2 0 0,7-4 0,-4 4 0,4-2 0,-6 2 0,0-2 0,-6 2 0,3-3 0,-6 1 0,3-1 0,-3 0 0,-2 0 0,-4 2 0,-9-2 0,0 1 0,-17-4 0,5-1 0,-12-2 0,8 0 0,12-1 0,15 0 0,10 0 0,4 0 0,-8 0 0,-6 0 0,-7-1 0,-1 0 0,7 0 0,5 2 0,16-1 0,6 3 0,9-3 0,3 2 0,2-1 0,0-1 0,0 3 0,-2-2 0,0 2 0,-1 0 0,-1 1 0,-6 3 0,-3 3 0,-9 4 0,-7 2 0,-9 3 0,-12 4 0,0 0 0,2 0 0,8-3 0,8-5 0,3 0 0,1-3 0,2-2 0,-4 0 0,7-2 0,-5 0 0,0 2 0,-3-2 0,-5 1 0,0 1 0,3-1 0,1 0 0,5-2 0,7-2 0,7-1 0,4-3 0,5-1 0,1 0 0,1 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1-17T15:47:55.375"/>
    </inkml:context>
    <inkml:brush xml:id="br0">
      <inkml:brushProperty name="width" value="0.05" units="cm"/>
      <inkml:brushProperty name="height" value="0.05" units="cm"/>
      <inkml:brushProperty name="color" value="#004F8B"/>
    </inkml:brush>
  </inkml:definitions>
  <inkml:trace contextRef="#ctx0" brushRef="#br0">1 2319 24575,'28'-26'0,"-4"0"0,-8 4 0,-3-3 0,-4 3 0,-2 0 0,-2 6 0,-2 4 0,0 4 0,0 0 0,1-5 0,2-2 0,2-7 0,2-3 0,-2 1 0,-3 0 0,-1 6 0,-2 1 0,-1 3 0,2-2 0,-1 3 0,3-3 0,2-1 0,1-1 0,5-7 0,-3 3 0,4-3 0,-3 2 0,6-5 0,2-3 0,11-12 0,5-4 0,10-10 0,-3 8 0,11-14 0,-6 9 0,10-11 0,-4 2 0,-8 3 0,-3-1 0,-11 10 0,2-5 0,-6 9 0,-1 1 0,-7 2 0,-4 8 0,-5 0 0,-2 7 0,-1 0 0,-1 6 0,-1-5 0,2 2 0,5-6 0,4-1 0,8-13 0,1 0 0,7-9 0,-1-4 0,11-3 0,-4-4 0,2 9 0,-3 0 0,-10 14 0,-2 2 0,-9 9 0,-5 7 0,-5 5 0,-1 7 0,-4 1 0,0 6 0,-2 2 0,-3 1 0,-7 3 0,-10 0 0,-8 3 0,-4 4 0,6-1 0,6 0 0,3-1 0,-6-1 0,-9 5 0,-12-1 0,0 1 0,-11 2 0,3-3 0,-1 3 0,-5-3 0,14-1 0,0-2 0,9 0 0,5-1 0,-1 0 0,4 1 0,-10 0 0,6 2 0,-4 0 0,14-2 0,8-2 0,10-2 0,5-2 0,11-1 0,16-3 0,39-6 0,17 0 0,-30 4 0,0 0 0,38-2 0,-1 5 0,-20-2 0,-9 5 0,-26-2 0,-17 3 0,-14 0 0,1-1 0,4 0 0,9-2 0,23 1 0,24-2 0,8 2 0,17 0 0,-23 2 0,-8 0 0,-17 0 0,-21 0 0,-8 1 0,-12 6 0,-9 11 0,-1 16 0,-2 10 0,6 13 0,-2 4 0,4 8 0,0 5 0,-2 12 0,0 6 0,-3 6 0,-6-2 0,3-6 0,0-12 0,3-16 0,2-13 0,-1-14 0,1-3 0,-1-4 0,2-6 0,2-3 0,1-9 0,2-5 0,3-3 0,-1-4 0,3 2 0,-6-1 0,1 1 0,-2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B00FCEF-A97E-E847-B071-3BEB38CB02C3}" type="datetimeFigureOut">
              <a:rPr lang="nl-NL" smtClean="0"/>
              <a:t>26-9-2024</a:t>
            </a:fld>
            <a:endParaRPr lang="nl-NL"/>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198A11-4722-DA45-9477-86740A649B40}" type="slidenum">
              <a:rPr lang="nl-NL" smtClean="0"/>
              <a:t>‹#›</a:t>
            </a:fld>
            <a:endParaRPr lang="nl-NL"/>
          </a:p>
        </p:txBody>
      </p:sp>
    </p:spTree>
    <p:extLst>
      <p:ext uri="{BB962C8B-B14F-4D97-AF65-F5344CB8AC3E}">
        <p14:creationId xmlns:p14="http://schemas.microsoft.com/office/powerpoint/2010/main" val="27168350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kern="1200" dirty="0">
                <a:solidFill>
                  <a:schemeClr val="tx1"/>
                </a:solidFill>
                <a:effectLst/>
                <a:latin typeface="+mn-lt"/>
                <a:ea typeface="+mn-ea"/>
                <a:cs typeface="+mn-cs"/>
              </a:rPr>
              <a:t>In dit filmpje laat ik je zien hoe je een stukje synthesetekst schrijft. Hoe pak je dat aan? </a:t>
            </a:r>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1</a:t>
            </a:fld>
            <a:endParaRPr lang="nl-NL"/>
          </a:p>
        </p:txBody>
      </p:sp>
    </p:spTree>
    <p:extLst>
      <p:ext uri="{BB962C8B-B14F-4D97-AF65-F5344CB8AC3E}">
        <p14:creationId xmlns:p14="http://schemas.microsoft.com/office/powerpoint/2010/main" val="38718898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ga naar mijn samenvatschema en Ik ga nu bij het schrijven van een synthesetekst de argumenten van beide bronnen </a:t>
            </a:r>
            <a:r>
              <a:rPr lang="nl-NL" sz="1200" b="1" kern="1200" dirty="0">
                <a:solidFill>
                  <a:schemeClr val="tx1"/>
                </a:solidFill>
                <a:effectLst/>
                <a:latin typeface="+mn-lt"/>
                <a:ea typeface="+mn-ea"/>
                <a:cs typeface="+mn-cs"/>
              </a:rPr>
              <a:t>met elkaar in verband brengen</a:t>
            </a:r>
            <a:r>
              <a:rPr lang="nl-NL" sz="1200" kern="1200" dirty="0">
                <a:solidFill>
                  <a:schemeClr val="tx1"/>
                </a:solidFill>
                <a:effectLst/>
                <a:latin typeface="+mn-lt"/>
                <a:ea typeface="+mn-ea"/>
                <a:cs typeface="+mn-cs"/>
              </a:rPr>
              <a:t>, integreren,  en voeg daar mijn kritische noot aan toe. Eigenlijk mag je nu een beetje legaal knippen en plakken vanaf je schema, want in je schema staat een samenvatting in eigen woorden en een </a:t>
            </a:r>
            <a:r>
              <a:rPr lang="nl-NL" sz="1200" b="1" kern="1200" dirty="0">
                <a:solidFill>
                  <a:schemeClr val="tx1"/>
                </a:solidFill>
                <a:effectLst/>
                <a:latin typeface="+mn-lt"/>
                <a:ea typeface="+mn-ea"/>
                <a:cs typeface="+mn-cs"/>
              </a:rPr>
              <a:t>eigen toevoeging</a:t>
            </a:r>
            <a:r>
              <a:rPr lang="nl-NL" sz="1200" kern="1200" dirty="0">
                <a:solidFill>
                  <a:schemeClr val="tx1"/>
                </a:solidFill>
                <a:effectLst/>
                <a:latin typeface="+mn-lt"/>
                <a:ea typeface="+mn-ea"/>
                <a:cs typeface="+mn-cs"/>
              </a:rPr>
              <a:t>.</a:t>
            </a:r>
            <a:r>
              <a:rPr lang="nl-NL" dirty="0">
                <a:effectLst/>
              </a:rPr>
              <a:t> </a:t>
            </a:r>
            <a:endParaRPr lang="nl-NL" dirty="0"/>
          </a:p>
          <a:p>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2</a:t>
            </a:fld>
            <a:endParaRPr lang="nl-NL"/>
          </a:p>
        </p:txBody>
      </p:sp>
    </p:spTree>
    <p:extLst>
      <p:ext uri="{BB962C8B-B14F-4D97-AF65-F5344CB8AC3E}">
        <p14:creationId xmlns:p14="http://schemas.microsoft.com/office/powerpoint/2010/main" val="389758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Laat ik gewoon eens beginnen. Ik open een Word document, en ik begin te schrijven. Mijn samenvattingsschema heb ik naast me liggen. Kijk maar:</a:t>
            </a:r>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3</a:t>
            </a:fld>
            <a:endParaRPr lang="nl-NL"/>
          </a:p>
        </p:txBody>
      </p:sp>
    </p:spTree>
    <p:extLst>
      <p:ext uri="{BB962C8B-B14F-4D97-AF65-F5344CB8AC3E}">
        <p14:creationId xmlns:p14="http://schemas.microsoft.com/office/powerpoint/2010/main" val="32330702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Hier bij de gele pijl heb je argument 1 van bron 1. </a:t>
            </a:r>
            <a:r>
              <a:rPr lang="nl-NL" sz="1200" kern="1200" dirty="0">
                <a:solidFill>
                  <a:schemeClr val="tx1"/>
                </a:solidFill>
                <a:effectLst/>
                <a:latin typeface="+mn-lt"/>
                <a:ea typeface="+mn-ea"/>
                <a:cs typeface="+mn-cs"/>
              </a:rPr>
              <a:t>Ik pluk het argument van bron 1 uit het samenvat schema en schrijf dat op.</a:t>
            </a:r>
            <a:endParaRPr lang="nl-NL" dirty="0"/>
          </a:p>
          <a:p>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4</a:t>
            </a:fld>
            <a:endParaRPr lang="nl-NL"/>
          </a:p>
        </p:txBody>
      </p:sp>
    </p:spTree>
    <p:extLst>
      <p:ext uri="{BB962C8B-B14F-4D97-AF65-F5344CB8AC3E}">
        <p14:creationId xmlns:p14="http://schemas.microsoft.com/office/powerpoint/2010/main" val="18435651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“Volgens geneticus Steve Jones evolueert de mens niet meer, want volgens Jones bestaat  het mechanisme achter evolutie, de natuurlijke selectie, niet meer.”</a:t>
            </a:r>
            <a:r>
              <a:rPr lang="nl-NL" dirty="0">
                <a:effectLst/>
              </a:rPr>
              <a:t> </a:t>
            </a:r>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5</a:t>
            </a:fld>
            <a:endParaRPr lang="nl-NL"/>
          </a:p>
        </p:txBody>
      </p:sp>
    </p:spTree>
    <p:extLst>
      <p:ext uri="{BB962C8B-B14F-4D97-AF65-F5344CB8AC3E}">
        <p14:creationId xmlns:p14="http://schemas.microsoft.com/office/powerpoint/2010/main" val="10059122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“oh, en dan pak ik nu het </a:t>
            </a:r>
            <a:r>
              <a:rPr lang="nl-NL" sz="1200" kern="1200" dirty="0" err="1">
                <a:solidFill>
                  <a:schemeClr val="tx1"/>
                </a:solidFill>
                <a:effectLst/>
                <a:latin typeface="+mn-lt"/>
                <a:ea typeface="+mn-ea"/>
                <a:cs typeface="+mn-cs"/>
              </a:rPr>
              <a:t>subargument</a:t>
            </a:r>
            <a:r>
              <a:rPr lang="nl-NL" sz="1200" kern="1200" dirty="0">
                <a:solidFill>
                  <a:schemeClr val="tx1"/>
                </a:solidFill>
                <a:effectLst/>
                <a:latin typeface="+mn-lt"/>
                <a:ea typeface="+mn-ea"/>
                <a:cs typeface="+mn-cs"/>
              </a:rPr>
              <a:t> uit het schema nl. “de mens wordt tegenwoordig best oud (Jones, 2008).” </a:t>
            </a:r>
            <a:endParaRPr lang="nl-NL" dirty="0"/>
          </a:p>
          <a:p>
            <a:r>
              <a:rPr lang="nl-NL" dirty="0"/>
              <a:t>Dat  kan ik ter verduidelijking goed gebruiken in mijn tekst.</a:t>
            </a:r>
          </a:p>
          <a:p>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6</a:t>
            </a:fld>
            <a:endParaRPr lang="nl-NL"/>
          </a:p>
        </p:txBody>
      </p:sp>
    </p:spTree>
    <p:extLst>
      <p:ext uri="{BB962C8B-B14F-4D97-AF65-F5344CB8AC3E}">
        <p14:creationId xmlns:p14="http://schemas.microsoft.com/office/powerpoint/2010/main" val="38107041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Dat voeg ik even toe. </a:t>
            </a:r>
            <a:r>
              <a:rPr lang="nl-NL" sz="1200" dirty="0">
                <a:solidFill>
                  <a:srgbClr val="70AD47"/>
                </a:solidFill>
                <a:latin typeface="Calibri" panose="020F0502020204030204" pitchFamily="34" charset="0"/>
                <a:ea typeface="Calibri" panose="020F0502020204030204" pitchFamily="34" charset="0"/>
                <a:cs typeface="Times New Roman" panose="02020603050405020304" pitchFamily="18" charset="0"/>
              </a:rPr>
              <a:t>Dat blijkt bijvoorbeeld uit het feit dat de mens tegenwoordig best oud wordt (Jones, </a:t>
            </a:r>
            <a:r>
              <a:rPr lang="nl-NL" sz="1100" dirty="0">
                <a:solidFill>
                  <a:srgbClr val="70AD47"/>
                </a:solidFill>
                <a:latin typeface="Calibri" panose="020F0502020204030204" pitchFamily="34" charset="0"/>
                <a:ea typeface="Calibri" panose="020F0502020204030204" pitchFamily="34" charset="0"/>
                <a:cs typeface="Times New Roman" panose="02020603050405020304" pitchFamily="18" charset="0"/>
              </a:rPr>
              <a:t>2008</a:t>
            </a:r>
            <a:r>
              <a:rPr lang="nl-NL" sz="1200" dirty="0">
                <a:solidFill>
                  <a:srgbClr val="70AD47"/>
                </a:solidFill>
                <a:latin typeface="Calibri" panose="020F0502020204030204" pitchFamily="34" charset="0"/>
                <a:ea typeface="Calibri" panose="020F0502020204030204" pitchFamily="34" charset="0"/>
                <a:cs typeface="Times New Roman" panose="02020603050405020304" pitchFamily="18" charset="0"/>
              </a:rPr>
              <a:t>)</a:t>
            </a:r>
            <a:r>
              <a:rPr lang="nl-NL" sz="1100" dirty="0">
                <a:solidFill>
                  <a:srgbClr val="70AD47"/>
                </a:solidFill>
                <a:latin typeface="Calibri" panose="020F0502020204030204" pitchFamily="34" charset="0"/>
                <a:ea typeface="Calibri" panose="020F0502020204030204" pitchFamily="34" charset="0"/>
                <a:cs typeface="Times New Roman" panose="02020603050405020304" pitchFamily="18" charset="0"/>
              </a:rPr>
              <a:t>. Ziezo,  ik heb er meteen ook maar de bron achter gezet.</a:t>
            </a:r>
            <a:endParaRPr lang="nl-NL" sz="11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kan hier denk ik wel toelichten dat “De selectie dus kunstmatig lijkt te worden, net als de techniek zelf. Ja dat herinner ik mij van de biologieles uit klas 2., dat als je niet echt goed functioneert, eindeloos aangepast kan worden. Laat ik dat toevoegen.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effectLst/>
            </a:endParaRPr>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7</a:t>
            </a:fld>
            <a:endParaRPr lang="nl-NL"/>
          </a:p>
        </p:txBody>
      </p:sp>
    </p:spTree>
    <p:extLst>
      <p:ext uri="{BB962C8B-B14F-4D97-AF65-F5344CB8AC3E}">
        <p14:creationId xmlns:p14="http://schemas.microsoft.com/office/powerpoint/2010/main" val="2115812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De selectie lijkt dus kunstmatig geworden, net als de techniek zelf. Ziezo, toegevoegd</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Eens kijken, wat staat er nog meer in het schema. </a:t>
            </a: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effectLst/>
            </a:endParaRPr>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8</a:t>
            </a:fld>
            <a:endParaRPr lang="nl-NL"/>
          </a:p>
        </p:txBody>
      </p:sp>
    </p:spTree>
    <p:extLst>
      <p:ext uri="{BB962C8B-B14F-4D97-AF65-F5344CB8AC3E}">
        <p14:creationId xmlns:p14="http://schemas.microsoft.com/office/powerpoint/2010/main" val="32277734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t>Hier bij de gele pijl heb je de vergelijkbare argumentatie van bron 2. Deze bron  gebruikt de natuurlijke selectie echter als argument </a:t>
            </a:r>
            <a:r>
              <a:rPr lang="nl-NL" i="1" dirty="0"/>
              <a:t>voor</a:t>
            </a:r>
            <a:r>
              <a:rPr lang="nl-NL" dirty="0"/>
              <a:t> evolutie van de mens zie ik.  </a:t>
            </a:r>
            <a:r>
              <a:rPr lang="nl-NL" sz="1200" kern="1200" dirty="0">
                <a:solidFill>
                  <a:schemeClr val="tx1"/>
                </a:solidFill>
                <a:effectLst/>
                <a:latin typeface="+mn-lt"/>
                <a:ea typeface="+mn-ea"/>
                <a:cs typeface="+mn-cs"/>
              </a:rPr>
              <a:t>Ik pluk nu dit argument uit het samenvatschema en schrijf dat op</a:t>
            </a:r>
            <a:endParaRPr lang="nl-NL" dirty="0"/>
          </a:p>
          <a:p>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9</a:t>
            </a:fld>
            <a:endParaRPr lang="nl-NL"/>
          </a:p>
        </p:txBody>
      </p:sp>
    </p:spTree>
    <p:extLst>
      <p:ext uri="{BB962C8B-B14F-4D97-AF65-F5344CB8AC3E}">
        <p14:creationId xmlns:p14="http://schemas.microsoft.com/office/powerpoint/2010/main" val="40951528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latin typeface="Calibri" panose="020F0502020204030204" pitchFamily="34" charset="0"/>
                <a:ea typeface="Calibri" panose="020F0502020204030204" pitchFamily="34" charset="0"/>
                <a:cs typeface="Times New Roman" panose="02020603050405020304" pitchFamily="18" charset="0"/>
              </a:rPr>
              <a:t>Ik moet wel duidelijk laten zien dat het om een tegenstelling gaat, laat ik dat doen met het woordje daarentegen. Antropoloog Chris </a:t>
            </a:r>
            <a:r>
              <a:rPr lang="nl-NL" dirty="0" err="1">
                <a:latin typeface="Calibri" panose="020F0502020204030204" pitchFamily="34" charset="0"/>
                <a:ea typeface="Calibri" panose="020F0502020204030204" pitchFamily="34" charset="0"/>
                <a:cs typeface="Times New Roman" panose="02020603050405020304" pitchFamily="18" charset="0"/>
              </a:rPr>
              <a:t>Stringer</a:t>
            </a:r>
            <a:r>
              <a:rPr lang="nl-NL" dirty="0">
                <a:latin typeface="Calibri" panose="020F0502020204030204" pitchFamily="34" charset="0"/>
                <a:ea typeface="Calibri" panose="020F0502020204030204" pitchFamily="34" charset="0"/>
                <a:cs typeface="Times New Roman" panose="02020603050405020304" pitchFamily="18" charset="0"/>
              </a:rPr>
              <a:t> </a:t>
            </a:r>
            <a:r>
              <a:rPr lang="nl-NL" dirty="0">
                <a:solidFill>
                  <a:srgbClr val="5B9BD5"/>
                </a:solidFill>
                <a:latin typeface="Calibri" panose="020F0502020204030204" pitchFamily="34" charset="0"/>
                <a:ea typeface="Calibri" panose="020F0502020204030204" pitchFamily="34" charset="0"/>
                <a:cs typeface="Times New Roman" panose="02020603050405020304" pitchFamily="18" charset="0"/>
              </a:rPr>
              <a:t>daarentegen,</a:t>
            </a:r>
            <a:r>
              <a:rPr lang="nl-NL" dirty="0">
                <a:latin typeface="Calibri" panose="020F0502020204030204" pitchFamily="34" charset="0"/>
                <a:ea typeface="Calibri" panose="020F0502020204030204" pitchFamily="34" charset="0"/>
                <a:cs typeface="Times New Roman" panose="02020603050405020304" pitchFamily="18" charset="0"/>
              </a:rPr>
              <a:t> vindt </a:t>
            </a:r>
            <a:r>
              <a:rPr lang="nl-NL" dirty="0">
                <a:solidFill>
                  <a:srgbClr val="ED7D31"/>
                </a:solidFill>
                <a:latin typeface="Calibri" panose="020F0502020204030204" pitchFamily="34" charset="0"/>
                <a:ea typeface="Calibri" panose="020F0502020204030204" pitchFamily="34" charset="0"/>
                <a:cs typeface="Times New Roman" panose="02020603050405020304" pitchFamily="18" charset="0"/>
              </a:rPr>
              <a:t>dat de natuurlijke selectie wel degelijk nog bestaat.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dirty="0">
                <a:solidFill>
                  <a:srgbClr val="ED7D31"/>
                </a:solidFill>
                <a:latin typeface="Calibri" panose="020F0502020204030204" pitchFamily="34" charset="0"/>
                <a:cs typeface="Times New Roman" panose="02020603050405020304" pitchFamily="18" charset="0"/>
              </a:rPr>
              <a:t>Ik ga weer terug naar mijn schema.</a:t>
            </a: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10</a:t>
            </a:fld>
            <a:endParaRPr lang="nl-NL"/>
          </a:p>
        </p:txBody>
      </p:sp>
    </p:spTree>
    <p:extLst>
      <p:ext uri="{BB962C8B-B14F-4D97-AF65-F5344CB8AC3E}">
        <p14:creationId xmlns:p14="http://schemas.microsoft.com/office/powerpoint/2010/main" val="17938270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solidFill>
                  <a:srgbClr val="ED7D31"/>
                </a:solidFill>
                <a:latin typeface="Calibri" panose="020F0502020204030204" pitchFamily="34" charset="0"/>
                <a:ea typeface="Calibri" panose="020F0502020204030204" pitchFamily="34" charset="0"/>
                <a:cs typeface="Times New Roman" panose="02020603050405020304" pitchFamily="18" charset="0"/>
              </a:rPr>
              <a:t> O ja, </a:t>
            </a:r>
            <a:r>
              <a:rPr lang="nl-NL" sz="1200" kern="1200" dirty="0">
                <a:solidFill>
                  <a:schemeClr val="tx1"/>
                </a:solidFill>
                <a:effectLst/>
                <a:latin typeface="+mn-lt"/>
                <a:ea typeface="+mn-ea"/>
                <a:cs typeface="+mn-cs"/>
              </a:rPr>
              <a:t>Nu kan ik dat weer verklaren met het </a:t>
            </a:r>
            <a:r>
              <a:rPr lang="nl-NL" sz="1200" kern="1200" dirty="0" err="1">
                <a:solidFill>
                  <a:schemeClr val="tx1"/>
                </a:solidFill>
                <a:effectLst/>
                <a:latin typeface="+mn-lt"/>
                <a:ea typeface="+mn-ea"/>
                <a:cs typeface="+mn-cs"/>
              </a:rPr>
              <a:t>subargument</a:t>
            </a:r>
            <a:r>
              <a:rPr lang="nl-NL" sz="1200" kern="1200" dirty="0">
                <a:solidFill>
                  <a:schemeClr val="tx1"/>
                </a:solidFill>
                <a:effectLst/>
                <a:latin typeface="+mn-lt"/>
                <a:ea typeface="+mn-ea"/>
                <a:cs typeface="+mn-cs"/>
              </a:rPr>
              <a:t> dat: “Alleen het rijke deel van de mensheid op aarde voldoende te eten en toegang tot de gezondheidszorg heeft (</a:t>
            </a:r>
            <a:r>
              <a:rPr lang="nl-NL" sz="1200" kern="1200" dirty="0" err="1">
                <a:solidFill>
                  <a:schemeClr val="tx1"/>
                </a:solidFill>
                <a:effectLst/>
                <a:latin typeface="+mn-lt"/>
                <a:ea typeface="+mn-ea"/>
                <a:cs typeface="+mn-cs"/>
              </a:rPr>
              <a:t>Stringer</a:t>
            </a:r>
            <a:r>
              <a:rPr lang="nl-NL" sz="1200" kern="1200" dirty="0">
                <a:solidFill>
                  <a:schemeClr val="tx1"/>
                </a:solidFill>
                <a:effectLst/>
                <a:latin typeface="+mn-lt"/>
                <a:ea typeface="+mn-ea"/>
                <a:cs typeface="+mn-cs"/>
              </a:rPr>
              <a:t>, 2012)</a:t>
            </a:r>
            <a:endParaRPr lang="nl-NL" dirty="0"/>
          </a:p>
          <a:p>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11</a:t>
            </a:fld>
            <a:endParaRPr lang="nl-NL"/>
          </a:p>
        </p:txBody>
      </p:sp>
    </p:spTree>
    <p:extLst>
      <p:ext uri="{BB962C8B-B14F-4D97-AF65-F5344CB8AC3E}">
        <p14:creationId xmlns:p14="http://schemas.microsoft.com/office/powerpoint/2010/main" val="31211914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Dat voeg ik even toe. </a:t>
            </a:r>
            <a:r>
              <a:rPr lang="nl-NL" dirty="0">
                <a:solidFill>
                  <a:srgbClr val="ED7D31"/>
                </a:solidFill>
                <a:latin typeface="Calibri" panose="020F0502020204030204" pitchFamily="34" charset="0"/>
                <a:ea typeface="Calibri" panose="020F0502020204030204" pitchFamily="34" charset="0"/>
                <a:cs typeface="Times New Roman" panose="02020603050405020304" pitchFamily="18" charset="0"/>
              </a:rPr>
              <a:t>Want, zegt hij, alleen het rijke deel van de mensheid op aarde heeft voldoende te eten en toegang tot de gezondheidszorg.  (</a:t>
            </a:r>
            <a:r>
              <a:rPr lang="nl-NL" dirty="0" err="1">
                <a:solidFill>
                  <a:srgbClr val="ED7D31"/>
                </a:solidFill>
                <a:latin typeface="Calibri" panose="020F0502020204030204" pitchFamily="34" charset="0"/>
                <a:ea typeface="Calibri" panose="020F0502020204030204" pitchFamily="34" charset="0"/>
                <a:cs typeface="Times New Roman" panose="02020603050405020304" pitchFamily="18" charset="0"/>
              </a:rPr>
              <a:t>Stringer</a:t>
            </a:r>
            <a:r>
              <a:rPr lang="nl-NL" dirty="0">
                <a:solidFill>
                  <a:srgbClr val="ED7D31"/>
                </a:solidFill>
                <a:latin typeface="Calibri" panose="020F0502020204030204" pitchFamily="34" charset="0"/>
                <a:ea typeface="Calibri" panose="020F0502020204030204" pitchFamily="34" charset="0"/>
                <a:cs typeface="Times New Roman" panose="02020603050405020304" pitchFamily="18" charset="0"/>
              </a:rPr>
              <a:t>, 2012). </a:t>
            </a: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Ziezo toegevoegd, en ook meteen de bronverwijzing weer tussen haakjes.</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kan hier denk ik wel een eigen toelichting op geven, </a:t>
            </a:r>
            <a:endParaRPr lang="nl-NL"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12</a:t>
            </a:fld>
            <a:endParaRPr lang="nl-NL"/>
          </a:p>
        </p:txBody>
      </p:sp>
    </p:spTree>
    <p:extLst>
      <p:ext uri="{BB962C8B-B14F-4D97-AF65-F5344CB8AC3E}">
        <p14:creationId xmlns:p14="http://schemas.microsoft.com/office/powerpoint/2010/main" val="42337678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heb hem trouwens al in het schema staan, kijk maar bij de tweede toelichting uit het vorige filmpje. Ik vind de toelichting echter wat lang, ik wil niet boven de 400 woorden uitkomen voor mijn hele synthesetekst. Dus ga ik hem wat inkorten. Even denken, ja zoiets:</a:t>
            </a:r>
          </a:p>
          <a:p>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13</a:t>
            </a:fld>
            <a:endParaRPr lang="nl-NL"/>
          </a:p>
        </p:txBody>
      </p:sp>
    </p:spTree>
    <p:extLst>
      <p:ext uri="{BB962C8B-B14F-4D97-AF65-F5344CB8AC3E}">
        <p14:creationId xmlns:p14="http://schemas.microsoft.com/office/powerpoint/2010/main" val="1676721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dirty="0">
                <a:solidFill>
                  <a:srgbClr val="7030A0"/>
                </a:solidFill>
                <a:latin typeface="Calibri" panose="020F0502020204030204" pitchFamily="34" charset="0"/>
                <a:ea typeface="Calibri" panose="020F0502020204030204" pitchFamily="34" charset="0"/>
                <a:cs typeface="Times New Roman" panose="02020603050405020304" pitchFamily="18" charset="0"/>
              </a:rPr>
              <a:t>Dat lijkt mij een steekhoudend argument, want het is de mens zelf die de gezondheidszorg heeft uitgevonden. Dat vereist een levend brein, waarvan de beste exemplaren in de strijd om het bestaan zijn uitgekozen.</a:t>
            </a:r>
            <a:endParaRPr lang="nl-NL" sz="1400"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14</a:t>
            </a:fld>
            <a:endParaRPr lang="nl-NL"/>
          </a:p>
        </p:txBody>
      </p:sp>
    </p:spTree>
    <p:extLst>
      <p:ext uri="{BB962C8B-B14F-4D97-AF65-F5344CB8AC3E}">
        <p14:creationId xmlns:p14="http://schemas.microsoft.com/office/powerpoint/2010/main" val="27826068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Ik vind dit wel genoeg zo. Ik heb de argumenten uit de tekstbronnen met elkaar in verband gebracht, die groene en oranje zin, met het blauw gemaakte woordje “daarentegen”. En ik heb mijn eigen toelichting toegevoegd, m.b.v. mijn eerder verworven kennis, in dit stukje paars gekleurd.</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200" kern="1200" dirty="0">
                <a:solidFill>
                  <a:schemeClr val="tx1"/>
                </a:solidFill>
                <a:effectLst/>
                <a:latin typeface="+mn-lt"/>
                <a:ea typeface="+mn-ea"/>
                <a:cs typeface="+mn-cs"/>
              </a:rPr>
              <a:t>Als je dat zo doet, krijgt je synthese tekst meer waarde voor de lezer, het is dan geen saaie opsomming, maar een synthese waarin jij meedenkt! En dat ga jij nu doen voor de volgende twee alinea’s. Succes.</a:t>
            </a:r>
            <a:endParaRPr lang="nl-NL" dirty="0"/>
          </a:p>
        </p:txBody>
      </p:sp>
      <p:sp>
        <p:nvSpPr>
          <p:cNvPr id="4" name="Tijdelijke aanduiding voor dianummer 3"/>
          <p:cNvSpPr>
            <a:spLocks noGrp="1"/>
          </p:cNvSpPr>
          <p:nvPr>
            <p:ph type="sldNum" sz="quarter" idx="5"/>
          </p:nvPr>
        </p:nvSpPr>
        <p:spPr/>
        <p:txBody>
          <a:bodyPr/>
          <a:lstStyle/>
          <a:p>
            <a:fld id="{3F198A11-4722-DA45-9477-86740A649B40}" type="slidenum">
              <a:rPr lang="nl-NL" smtClean="0"/>
              <a:t>15</a:t>
            </a:fld>
            <a:endParaRPr lang="nl-NL"/>
          </a:p>
        </p:txBody>
      </p:sp>
    </p:spTree>
    <p:extLst>
      <p:ext uri="{BB962C8B-B14F-4D97-AF65-F5344CB8AC3E}">
        <p14:creationId xmlns:p14="http://schemas.microsoft.com/office/powerpoint/2010/main" val="2764099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21AAA5-5A73-7F43-94D2-6ACB8B6C1F02}"/>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69C637CF-231F-5D44-9617-065B2DE1BC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BBAFDB3C-8E40-454D-9C27-C504F774F00C}"/>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5" name="Tijdelijke aanduiding voor voettekst 4">
            <a:extLst>
              <a:ext uri="{FF2B5EF4-FFF2-40B4-BE49-F238E27FC236}">
                <a16:creationId xmlns:a16="http://schemas.microsoft.com/office/drawing/2014/main" id="{C9BF008F-9658-5E4F-AF0A-25B4ABCAA07F}"/>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20EF7DA-7D83-694A-915F-C749FDB442F3}"/>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25820807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7FA7C79-4FDD-9F40-A84E-8BAB31C231F5}"/>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F4444114-DD81-0842-B77C-65D11E7B30E0}"/>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C652E8E4-4043-7B4B-8983-4B10548714AA}"/>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5" name="Tijdelijke aanduiding voor voettekst 4">
            <a:extLst>
              <a:ext uri="{FF2B5EF4-FFF2-40B4-BE49-F238E27FC236}">
                <a16:creationId xmlns:a16="http://schemas.microsoft.com/office/drawing/2014/main" id="{96BE3624-DFEE-5C4B-AA6D-1B98E4964D15}"/>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6D02EAE6-04DA-494B-91D9-AFDEB91CE508}"/>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617667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6C7CE0-3A18-1449-A7C9-A7B16B957D31}"/>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C4DD70C1-2810-5E49-8EAC-ED58332CF9B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B8364ADD-01F5-0046-A4BD-A8D892611BE3}"/>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5" name="Tijdelijke aanduiding voor voettekst 4">
            <a:extLst>
              <a:ext uri="{FF2B5EF4-FFF2-40B4-BE49-F238E27FC236}">
                <a16:creationId xmlns:a16="http://schemas.microsoft.com/office/drawing/2014/main" id="{9C39E4F8-E8B0-314C-BD0A-347439059A4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978D402-FD21-9F43-A7FD-6A1E90566E4F}"/>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3452133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981387-3AE6-004B-899A-322DD1E39F65}"/>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BDADCC69-373C-BC4D-9810-141800005A0C}"/>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3F65809E-8B13-624B-8F14-63B71E0AF4F2}"/>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528CEC9C-3DF9-C849-9B31-16E87F692EEE}"/>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6" name="Tijdelijke aanduiding voor voettekst 5">
            <a:extLst>
              <a:ext uri="{FF2B5EF4-FFF2-40B4-BE49-F238E27FC236}">
                <a16:creationId xmlns:a16="http://schemas.microsoft.com/office/drawing/2014/main" id="{113C968A-F111-AF41-AD82-44CCD7B76998}"/>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9A5CF95D-31DF-E94C-B461-5298E262AE43}"/>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19494550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869A702-89D9-3E43-8442-75538F69B202}"/>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B0433A0E-414D-0942-B64F-3ECDA7204A4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9BB46E50-B4CC-4245-9195-F3B4AFB8B7F1}"/>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31137FDF-8FA7-D348-ABD0-A1C3DA8D5A3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7F9D4547-9C0D-9045-9981-5A4A5C32812E}"/>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770F4572-85FD-1D47-86FC-757FB714527B}"/>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8" name="Tijdelijke aanduiding voor voettekst 7">
            <a:extLst>
              <a:ext uri="{FF2B5EF4-FFF2-40B4-BE49-F238E27FC236}">
                <a16:creationId xmlns:a16="http://schemas.microsoft.com/office/drawing/2014/main" id="{CD0A2950-E0D0-6F4C-B289-516A90E7673C}"/>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F677BE62-D1F9-E546-870E-C947CAB263DD}"/>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42940285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07D1083-22AC-3542-8524-C53045B21795}"/>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1CBA2930-FC9B-7A4F-87B3-F94AA1CD5087}"/>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4" name="Tijdelijke aanduiding voor voettekst 3">
            <a:extLst>
              <a:ext uri="{FF2B5EF4-FFF2-40B4-BE49-F238E27FC236}">
                <a16:creationId xmlns:a16="http://schemas.microsoft.com/office/drawing/2014/main" id="{702E73D3-2EBB-5C4C-93C8-D8122485F075}"/>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2E436E39-EAED-2E4F-AD42-63666F9EC0BA}"/>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3666191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C9CBA317-A714-5E4B-AFE2-8886AE4860FE}"/>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3" name="Tijdelijke aanduiding voor voettekst 2">
            <a:extLst>
              <a:ext uri="{FF2B5EF4-FFF2-40B4-BE49-F238E27FC236}">
                <a16:creationId xmlns:a16="http://schemas.microsoft.com/office/drawing/2014/main" id="{8E2F468B-C695-CA4B-9697-33F4C91F568F}"/>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533B55E5-2306-5A4B-8064-67BA05F57C1D}"/>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25293634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0F7AA01-ECE2-0C44-A6D0-D1920CBB9FEF}"/>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33080640-9AD0-AE4D-8A3E-37AE9B31BC7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BAA2679B-9F13-B044-8CAA-310C4E00178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C522349B-E9EA-064D-8DE3-381204CBD7FE}"/>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6" name="Tijdelijke aanduiding voor voettekst 5">
            <a:extLst>
              <a:ext uri="{FF2B5EF4-FFF2-40B4-BE49-F238E27FC236}">
                <a16:creationId xmlns:a16="http://schemas.microsoft.com/office/drawing/2014/main" id="{A8D0F802-163A-974B-81D4-63C868F6C37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7ACE567E-D41A-7D4D-895C-9DB49481294A}"/>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21566680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ACC075-F38A-0C47-8561-CC0A0CA7B374}"/>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5D38CC27-CC99-7C40-BEDE-D039588B7E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7A0A8203-A64A-4B44-8860-D7DC653F8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4C44CE44-EFE0-6A49-A3E4-A268328565D8}"/>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6" name="Tijdelijke aanduiding voor voettekst 5">
            <a:extLst>
              <a:ext uri="{FF2B5EF4-FFF2-40B4-BE49-F238E27FC236}">
                <a16:creationId xmlns:a16="http://schemas.microsoft.com/office/drawing/2014/main" id="{4C60877A-7971-C14B-9047-CBF806E2C199}"/>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F4E3E0A9-1D1C-4540-A023-2ACF79B853AA}"/>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4092256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79215A-8531-8E4E-923F-D26B8DFB9E01}"/>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70FE23BD-7A0A-C94D-AC4C-EE7C206F1DDC}"/>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891BBE6F-C146-AB4C-9176-BF2AC599A9A9}"/>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5" name="Tijdelijke aanduiding voor voettekst 4">
            <a:extLst>
              <a:ext uri="{FF2B5EF4-FFF2-40B4-BE49-F238E27FC236}">
                <a16:creationId xmlns:a16="http://schemas.microsoft.com/office/drawing/2014/main" id="{0E59A5DC-5856-E549-8FE6-62A7F8176F7B}"/>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33D54F83-57B5-4A40-BDC4-8D87781B5CCF}"/>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1324129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4CD818D7-A450-0947-8E2C-A592277516FE}"/>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A851E424-DBA2-E143-9BEA-1CDFC1391DB8}"/>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E5988A3E-FCBC-0A4F-B60F-6D376EBA80F7}"/>
              </a:ext>
            </a:extLst>
          </p:cNvPr>
          <p:cNvSpPr>
            <a:spLocks noGrp="1"/>
          </p:cNvSpPr>
          <p:nvPr>
            <p:ph type="dt" sz="half" idx="10"/>
          </p:nvPr>
        </p:nvSpPr>
        <p:spPr/>
        <p:txBody>
          <a:bodyPr/>
          <a:lstStyle/>
          <a:p>
            <a:fld id="{986ADA98-AF0A-D742-A55B-81623C2AD5B9}" type="datetimeFigureOut">
              <a:rPr lang="nl-NL" smtClean="0"/>
              <a:t>26-9-2024</a:t>
            </a:fld>
            <a:endParaRPr lang="nl-NL"/>
          </a:p>
        </p:txBody>
      </p:sp>
      <p:sp>
        <p:nvSpPr>
          <p:cNvPr id="5" name="Tijdelijke aanduiding voor voettekst 4">
            <a:extLst>
              <a:ext uri="{FF2B5EF4-FFF2-40B4-BE49-F238E27FC236}">
                <a16:creationId xmlns:a16="http://schemas.microsoft.com/office/drawing/2014/main" id="{E1CCA013-B406-9E45-8C2F-B8C0B5F08504}"/>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8A7549E6-7ABA-534F-99CD-DC2FBB33E664}"/>
              </a:ext>
            </a:extLst>
          </p:cNvPr>
          <p:cNvSpPr>
            <a:spLocks noGrp="1"/>
          </p:cNvSpPr>
          <p:nvPr>
            <p:ph type="sldNum" sz="quarter" idx="12"/>
          </p:nvPr>
        </p:nvSpPr>
        <p:spPr/>
        <p:txBody>
          <a:bodyPr/>
          <a:lstStyle/>
          <a:p>
            <a:fld id="{7922FB1F-88BC-4D4D-8C7E-C70AADF33FDE}" type="slidenum">
              <a:rPr lang="nl-NL" smtClean="0"/>
              <a:t>‹#›</a:t>
            </a:fld>
            <a:endParaRPr lang="nl-NL"/>
          </a:p>
        </p:txBody>
      </p:sp>
    </p:spTree>
    <p:extLst>
      <p:ext uri="{BB962C8B-B14F-4D97-AF65-F5344CB8AC3E}">
        <p14:creationId xmlns:p14="http://schemas.microsoft.com/office/powerpoint/2010/main" val="2768987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290A9CE2-96B6-054B-A014-D598905FC7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6D6EAC7-2BE5-D544-B1E4-06A1F41AABB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14993649-0E3F-F947-98CF-4AE7E6707C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6ADA98-AF0A-D742-A55B-81623C2AD5B9}" type="datetimeFigureOut">
              <a:rPr lang="nl-NL" smtClean="0"/>
              <a:t>26-9-2024</a:t>
            </a:fld>
            <a:endParaRPr lang="nl-NL"/>
          </a:p>
        </p:txBody>
      </p:sp>
      <p:sp>
        <p:nvSpPr>
          <p:cNvPr id="5" name="Tijdelijke aanduiding voor voettekst 4">
            <a:extLst>
              <a:ext uri="{FF2B5EF4-FFF2-40B4-BE49-F238E27FC236}">
                <a16:creationId xmlns:a16="http://schemas.microsoft.com/office/drawing/2014/main" id="{705028D3-D0AC-8743-8702-9B95E4F822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098298B3-FAB2-8242-A96B-5B56BE15BE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22FB1F-88BC-4D4D-8C7E-C70AADF33FDE}" type="slidenum">
              <a:rPr lang="nl-NL" smtClean="0"/>
              <a:t>‹#›</a:t>
            </a:fld>
            <a:endParaRPr lang="nl-NL"/>
          </a:p>
        </p:txBody>
      </p:sp>
    </p:spTree>
    <p:extLst>
      <p:ext uri="{BB962C8B-B14F-4D97-AF65-F5344CB8AC3E}">
        <p14:creationId xmlns:p14="http://schemas.microsoft.com/office/powerpoint/2010/main" val="75015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audio" Target="../media/media2.m4a"/><Relationship Id="rId7" Type="http://schemas.openxmlformats.org/officeDocument/2006/relationships/image" Target="../media/image2.png"/><Relationship Id="rId12" Type="http://schemas.openxmlformats.org/officeDocument/2006/relationships/image" Target="../media/image1.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customXml" Target="../ink/ink1.xml"/><Relationship Id="rId11" Type="http://schemas.openxmlformats.org/officeDocument/2006/relationships/image" Target="../media/image4.png"/><Relationship Id="rId5" Type="http://schemas.openxmlformats.org/officeDocument/2006/relationships/notesSlide" Target="../notesSlides/notesSlide2.xml"/><Relationship Id="rId10" Type="http://schemas.openxmlformats.org/officeDocument/2006/relationships/customXml" Target="../ink/ink3.xml"/><Relationship Id="rId4" Type="http://schemas.openxmlformats.org/officeDocument/2006/relationships/slideLayout" Target="../slideLayouts/slideLayout7.xm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1.png"/><Relationship Id="rId5" Type="http://schemas.openxmlformats.org/officeDocument/2006/relationships/notesSlide" Target="../notesSlides/notesSlide3.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2" Type="http://schemas.microsoft.com/office/2007/relationships/media" Target="../media/media5.m4a"/><Relationship Id="rId1" Type="http://schemas.openxmlformats.org/officeDocument/2006/relationships/tags" Target="../tags/tag3.xml"/><Relationship Id="rId6" Type="http://schemas.openxmlformats.org/officeDocument/2006/relationships/image" Target="../media/image1.png"/><Relationship Id="rId5" Type="http://schemas.openxmlformats.org/officeDocument/2006/relationships/notesSlide" Target="../notesSlides/notesSlide5.xml"/><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slideLayout" Target="../slideLayouts/slideLayout7.xml"/><Relationship Id="rId7" Type="http://schemas.openxmlformats.org/officeDocument/2006/relationships/customXml" Target="../ink/ink5.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0.png"/><Relationship Id="rId5" Type="http://schemas.openxmlformats.org/officeDocument/2006/relationships/customXml" Target="../ink/ink4.xml"/><Relationship Id="rId4" Type="http://schemas.openxmlformats.org/officeDocument/2006/relationships/notesSlide" Target="../notesSlides/notesSlide6.xml"/><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2" Type="http://schemas.microsoft.com/office/2007/relationships/media" Target="../media/media7.m4a"/><Relationship Id="rId1" Type="http://schemas.openxmlformats.org/officeDocument/2006/relationships/tags" Target="../tags/tag4.xml"/><Relationship Id="rId6" Type="http://schemas.openxmlformats.org/officeDocument/2006/relationships/image" Target="../media/image1.png"/><Relationship Id="rId5" Type="http://schemas.openxmlformats.org/officeDocument/2006/relationships/notesSlide" Target="../notesSlides/notesSlide7.xml"/><Relationship Id="rId4"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2" Type="http://schemas.microsoft.com/office/2007/relationships/media" Target="../media/media8.m4a"/><Relationship Id="rId1" Type="http://schemas.openxmlformats.org/officeDocument/2006/relationships/tags" Target="../tags/tag5.xml"/><Relationship Id="rId6" Type="http://schemas.openxmlformats.org/officeDocument/2006/relationships/image" Target="../media/image1.png"/><Relationship Id="rId5" Type="http://schemas.openxmlformats.org/officeDocument/2006/relationships/notesSlide" Target="../notesSlides/notesSlide8.xml"/><Relationship Id="rId4"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2" Type="http://schemas.microsoft.com/office/2007/relationships/media" Target="../media/media10.m4a"/><Relationship Id="rId1" Type="http://schemas.openxmlformats.org/officeDocument/2006/relationships/tags" Target="../tags/tag6.xml"/><Relationship Id="rId6" Type="http://schemas.openxmlformats.org/officeDocument/2006/relationships/image" Target="../media/image1.png"/><Relationship Id="rId5" Type="http://schemas.openxmlformats.org/officeDocument/2006/relationships/notesSlide" Target="../notesSlides/notesSlide10.xml"/><Relationship Id="rId4"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1.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2" Type="http://schemas.microsoft.com/office/2007/relationships/media" Target="../media/media12.m4a"/><Relationship Id="rId1" Type="http://schemas.openxmlformats.org/officeDocument/2006/relationships/tags" Target="../tags/tag7.xml"/><Relationship Id="rId6" Type="http://schemas.openxmlformats.org/officeDocument/2006/relationships/image" Target="../media/image1.png"/><Relationship Id="rId5" Type="http://schemas.openxmlformats.org/officeDocument/2006/relationships/notesSlide" Target="../notesSlides/notesSlide12.xml"/><Relationship Id="rId4"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1.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2" Type="http://schemas.microsoft.com/office/2007/relationships/media" Target="../media/media14.m4a"/><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notesSlide" Target="../notesSlides/notesSlide14.xml"/><Relationship Id="rId4"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audio" Target="../media/media15.m4a"/><Relationship Id="rId7" Type="http://schemas.openxmlformats.org/officeDocument/2006/relationships/image" Target="../media/image6.svg"/><Relationship Id="rId2" Type="http://schemas.microsoft.com/office/2007/relationships/media" Target="../media/media15.m4a"/><Relationship Id="rId1" Type="http://schemas.openxmlformats.org/officeDocument/2006/relationships/tags" Target="../tags/tag9.xml"/><Relationship Id="rId6" Type="http://schemas.openxmlformats.org/officeDocument/2006/relationships/image" Target="../media/image5.png"/><Relationship Id="rId5" Type="http://schemas.openxmlformats.org/officeDocument/2006/relationships/notesSlide" Target="../notesSlides/notesSlide15.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7A618F-0B54-754F-8027-C60D7510F099}"/>
              </a:ext>
            </a:extLst>
          </p:cNvPr>
          <p:cNvSpPr>
            <a:spLocks noGrp="1"/>
          </p:cNvSpPr>
          <p:nvPr>
            <p:ph type="ctrTitle"/>
          </p:nvPr>
        </p:nvSpPr>
        <p:spPr/>
        <p:txBody>
          <a:bodyPr anchor="t">
            <a:normAutofit/>
          </a:bodyPr>
          <a:lstStyle/>
          <a:p>
            <a:r>
              <a:rPr lang="nl-NL" sz="4000" dirty="0">
                <a:solidFill>
                  <a:schemeClr val="accent1"/>
                </a:solidFill>
              </a:rPr>
              <a:t>Het schrijven van  een synthesetekst</a:t>
            </a:r>
          </a:p>
        </p:txBody>
      </p:sp>
      <p:sp>
        <p:nvSpPr>
          <p:cNvPr id="3" name="Ondertitel 2">
            <a:extLst>
              <a:ext uri="{FF2B5EF4-FFF2-40B4-BE49-F238E27FC236}">
                <a16:creationId xmlns:a16="http://schemas.microsoft.com/office/drawing/2014/main" id="{C5BF31EC-1495-F241-97DD-A30CB0B45511}"/>
              </a:ext>
            </a:extLst>
          </p:cNvPr>
          <p:cNvSpPr>
            <a:spLocks noGrp="1"/>
          </p:cNvSpPr>
          <p:nvPr>
            <p:ph type="subTitle" idx="1"/>
          </p:nvPr>
        </p:nvSpPr>
        <p:spPr/>
        <p:txBody>
          <a:bodyPr>
            <a:normAutofit/>
          </a:bodyPr>
          <a:lstStyle/>
          <a:p>
            <a:r>
              <a:rPr lang="nl-NL" sz="2800" dirty="0"/>
              <a:t>Hoe pak je dat aan?</a:t>
            </a:r>
          </a:p>
        </p:txBody>
      </p:sp>
      <p:pic>
        <p:nvPicPr>
          <p:cNvPr id="6" name="Audio 5">
            <a:hlinkClick r:id="" action="ppaction://media"/>
            <a:extLst>
              <a:ext uri="{FF2B5EF4-FFF2-40B4-BE49-F238E27FC236}">
                <a16:creationId xmlns:a16="http://schemas.microsoft.com/office/drawing/2014/main" id="{81F88CC6-CC51-8143-9066-0238DC681A3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460896823"/>
      </p:ext>
    </p:extLst>
  </p:cSld>
  <p:clrMapOvr>
    <a:masterClrMapping/>
  </p:clrMapOvr>
  <mc:AlternateContent xmlns:mc="http://schemas.openxmlformats.org/markup-compatibility/2006" xmlns:p14="http://schemas.microsoft.com/office/powerpoint/2010/main">
    <mc:Choice Requires="p14">
      <p:transition spd="slow" p14:dur="2000" advTm="7158"/>
    </mc:Choice>
    <mc:Fallback xmlns="">
      <p:transition spd="slow" advTm="71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AD53CCDA-B75B-4C4B-B98A-DAA008E2BDF2}"/>
              </a:ext>
            </a:extLst>
          </p:cNvPr>
          <p:cNvGraphicFramePr>
            <a:graphicFrameLocks noGrp="1"/>
          </p:cNvGraphicFramePr>
          <p:nvPr>
            <p:extLst>
              <p:ext uri="{D42A27DB-BD31-4B8C-83A1-F6EECF244321}">
                <p14:modId xmlns:p14="http://schemas.microsoft.com/office/powerpoint/2010/main" val="3410352070"/>
              </p:ext>
            </p:extLst>
          </p:nvPr>
        </p:nvGraphicFramePr>
        <p:xfrm>
          <a:off x="376769" y="215900"/>
          <a:ext cx="11192931" cy="7500920"/>
        </p:xfrm>
        <a:graphic>
          <a:graphicData uri="http://schemas.openxmlformats.org/drawingml/2006/table">
            <a:tbl>
              <a:tblPr firstRow="1" firstCol="1" bandRow="1"/>
              <a:tblGrid>
                <a:gridCol w="1439783">
                  <a:extLst>
                    <a:ext uri="{9D8B030D-6E8A-4147-A177-3AD203B41FA5}">
                      <a16:colId xmlns:a16="http://schemas.microsoft.com/office/drawing/2014/main" val="1132449273"/>
                    </a:ext>
                  </a:extLst>
                </a:gridCol>
                <a:gridCol w="3345903">
                  <a:extLst>
                    <a:ext uri="{9D8B030D-6E8A-4147-A177-3AD203B41FA5}">
                      <a16:colId xmlns:a16="http://schemas.microsoft.com/office/drawing/2014/main" val="4246087166"/>
                    </a:ext>
                  </a:extLst>
                </a:gridCol>
                <a:gridCol w="3092772">
                  <a:extLst>
                    <a:ext uri="{9D8B030D-6E8A-4147-A177-3AD203B41FA5}">
                      <a16:colId xmlns:a16="http://schemas.microsoft.com/office/drawing/2014/main" val="1605990129"/>
                    </a:ext>
                  </a:extLst>
                </a:gridCol>
                <a:gridCol w="3314473">
                  <a:extLst>
                    <a:ext uri="{9D8B030D-6E8A-4147-A177-3AD203B41FA5}">
                      <a16:colId xmlns:a16="http://schemas.microsoft.com/office/drawing/2014/main" val="824034853"/>
                    </a:ext>
                  </a:extLst>
                </a:gridCol>
              </a:tblGrid>
              <a:tr h="323372">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p>
                    <a:p>
                      <a:pPr>
                        <a:spcAft>
                          <a:spcPts val="0"/>
                        </a:spcAft>
                      </a:pPr>
                      <a:r>
                        <a:rPr lang="nl-NL" sz="1400" b="0" dirty="0">
                          <a:solidFill>
                            <a:srgbClr val="000000"/>
                          </a:solidFill>
                          <a:effectLst/>
                          <a:latin typeface="Helvetica" pitchFamily="2" charset="0"/>
                          <a:ea typeface="Arial Unicode MS" panose="020B0604020202020204" pitchFamily="34" charset="-128"/>
                          <a:cs typeface="Arial Unicode MS" panose="020B0604020202020204" pitchFamily="34" charset="-128"/>
                        </a:rPr>
                        <a:t>De mens evolueert niet meer.</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p>
                    <a:p>
                      <a:pPr>
                        <a:spcAft>
                          <a:spcPts val="0"/>
                        </a:spcAft>
                      </a:pPr>
                      <a:r>
                        <a:rPr lang="nl-NL" sz="1400" b="0" dirty="0">
                          <a:solidFill>
                            <a:srgbClr val="000000"/>
                          </a:solidFill>
                          <a:effectLst/>
                          <a:latin typeface="Helvetica" pitchFamily="2" charset="0"/>
                          <a:ea typeface="Arial Unicode MS" panose="020B0604020202020204" pitchFamily="34" charset="-128"/>
                          <a:cs typeface="Arial Unicode MS" panose="020B0604020202020204" pitchFamily="34" charset="-128"/>
                        </a:rPr>
                        <a:t>De mens evolueert nog steeds.</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267390"/>
                  </a:ext>
                </a:extLst>
              </a:tr>
              <a:tr h="2458088">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800" dirty="0">
                          <a:solidFill>
                            <a:srgbClr val="000000"/>
                          </a:solidFill>
                          <a:effectLst/>
                          <a:latin typeface="Arial" panose="020B0604020202020204" pitchFamily="34" charset="0"/>
                          <a:ea typeface="Arial Unicode MS" panose="020B0604020202020204" pitchFamily="34" charset="-128"/>
                          <a:cs typeface="Arial" panose="020B0604020202020204" pitchFamily="34" charset="0"/>
                        </a:rPr>
                        <a:t>Natuurlijke selectie: wel/niet</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latin typeface="Arial" panose="020B0604020202020204" pitchFamily="34" charset="0"/>
                          <a:ea typeface="+mn-ea"/>
                          <a:cs typeface="Arial" panose="020B0604020202020204" pitchFamily="34" charset="0"/>
                        </a:rPr>
                        <a:t>NATUURLIJKE SELECTIE,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1. Ik denk dat ik het wel eens ben met tekst 2, niet overal op aarde leeft de mens in voorspoed. Dat heb ik geleerd bij aardrijkskunde in klas 2. </a:t>
                      </a: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Oh en trouwens: </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2. de mens heeft de techniek uitgevonden met zijn eigen brein, brein leeft, hoort bij de ‘natuur’, dus is er nog natuurlijke selectie, want brein bevat DNA en als daar een verandering in optreedt, krijg je een andere eigenschap en daar kan op geselecteerd worden. En als die verandering dan ook nog in je voortplantingscellen cellen zit, dan kan je die eigenschap overerven.  Dat heb ik geleerd in klas 2 bij biologie en herhaald bij WON in klas 4.</a:t>
                      </a:r>
                      <a:endParaRPr lang="en-US" sz="1400" b="1" kern="1200" dirty="0">
                        <a:solidFill>
                          <a:srgbClr val="7030A0"/>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662706"/>
                  </a:ext>
                </a:extLst>
              </a:tr>
              <a:tr h="2101918">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14578"/>
                  </a:ext>
                </a:extLst>
              </a:tr>
              <a:tr h="1131802">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2803428"/>
                  </a:ext>
                </a:extLst>
              </a:tr>
            </a:tbl>
          </a:graphicData>
        </a:graphic>
      </p:graphicFrame>
      <p:sp>
        <p:nvSpPr>
          <p:cNvPr id="5" name="Rectangle 2">
            <a:extLst>
              <a:ext uri="{FF2B5EF4-FFF2-40B4-BE49-F238E27FC236}">
                <a16:creationId xmlns:a16="http://schemas.microsoft.com/office/drawing/2014/main" id="{82847B6A-7EAC-E04D-B9D1-ED1EA2465F53}"/>
              </a:ext>
            </a:extLst>
          </p:cNvPr>
          <p:cNvSpPr>
            <a:spLocks noChangeArrowheads="1"/>
          </p:cNvSpPr>
          <p:nvPr/>
        </p:nvSpPr>
        <p:spPr bwMode="auto">
          <a:xfrm>
            <a:off x="3373438" y="17335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grpSp>
        <p:nvGrpSpPr>
          <p:cNvPr id="8" name="Groep 7">
            <a:extLst>
              <a:ext uri="{FF2B5EF4-FFF2-40B4-BE49-F238E27FC236}">
                <a16:creationId xmlns:a16="http://schemas.microsoft.com/office/drawing/2014/main" id="{2C92730F-6675-6A41-A637-742F230B0A82}"/>
              </a:ext>
            </a:extLst>
          </p:cNvPr>
          <p:cNvGrpSpPr/>
          <p:nvPr/>
        </p:nvGrpSpPr>
        <p:grpSpPr>
          <a:xfrm>
            <a:off x="2515474" y="1984731"/>
            <a:ext cx="4523400" cy="1714320"/>
            <a:chOff x="2515474" y="1984731"/>
            <a:chExt cx="4523400" cy="1714320"/>
          </a:xfrm>
        </p:grpSpPr>
        <mc:AlternateContent xmlns:mc="http://schemas.openxmlformats.org/markup-compatibility/2006" xmlns:p14="http://schemas.microsoft.com/office/powerpoint/2010/main">
          <mc:Choice Requires="p14">
            <p:contentPart p14:bwMode="auto" r:id="rId6">
              <p14:nvContentPartPr>
                <p14:cNvPr id="3" name="Inkt 2">
                  <a:extLst>
                    <a:ext uri="{FF2B5EF4-FFF2-40B4-BE49-F238E27FC236}">
                      <a16:creationId xmlns:a16="http://schemas.microsoft.com/office/drawing/2014/main" id="{2F92501E-6F88-B64A-A517-A8204CC74237}"/>
                    </a:ext>
                  </a:extLst>
                </p14:cNvPr>
                <p14:cNvContentPartPr/>
                <p14:nvPr/>
              </p14:nvContentPartPr>
              <p14:xfrm>
                <a:off x="3164194" y="1984731"/>
                <a:ext cx="3874680" cy="1714320"/>
              </p14:xfrm>
            </p:contentPart>
          </mc:Choice>
          <mc:Fallback xmlns="">
            <p:pic>
              <p:nvPicPr>
                <p:cNvPr id="3" name="Inkt 2">
                  <a:extLst>
                    <a:ext uri="{FF2B5EF4-FFF2-40B4-BE49-F238E27FC236}">
                      <a16:creationId xmlns:a16="http://schemas.microsoft.com/office/drawing/2014/main" id="{2F92501E-6F88-B64A-A517-A8204CC74237}"/>
                    </a:ext>
                  </a:extLst>
                </p:cNvPr>
                <p:cNvPicPr/>
                <p:nvPr/>
              </p:nvPicPr>
              <p:blipFill>
                <a:blip r:embed="rId7"/>
                <a:stretch>
                  <a:fillRect/>
                </a:stretch>
              </p:blipFill>
              <p:spPr>
                <a:xfrm>
                  <a:off x="3146194" y="1966731"/>
                  <a:ext cx="3910320" cy="174996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6" name="Inkt 5">
                  <a:extLst>
                    <a:ext uri="{FF2B5EF4-FFF2-40B4-BE49-F238E27FC236}">
                      <a16:creationId xmlns:a16="http://schemas.microsoft.com/office/drawing/2014/main" id="{B48E8686-5C13-F846-AE4E-E587D4111F10}"/>
                    </a:ext>
                  </a:extLst>
                </p14:cNvPr>
                <p14:cNvContentPartPr/>
                <p14:nvPr/>
              </p14:nvContentPartPr>
              <p14:xfrm>
                <a:off x="2515474" y="2271291"/>
                <a:ext cx="1896480" cy="495000"/>
              </p14:xfrm>
            </p:contentPart>
          </mc:Choice>
          <mc:Fallback xmlns="">
            <p:pic>
              <p:nvPicPr>
                <p:cNvPr id="6" name="Inkt 5">
                  <a:extLst>
                    <a:ext uri="{FF2B5EF4-FFF2-40B4-BE49-F238E27FC236}">
                      <a16:creationId xmlns:a16="http://schemas.microsoft.com/office/drawing/2014/main" id="{B48E8686-5C13-F846-AE4E-E587D4111F10}"/>
                    </a:ext>
                  </a:extLst>
                </p:cNvPr>
                <p:cNvPicPr/>
                <p:nvPr/>
              </p:nvPicPr>
              <p:blipFill>
                <a:blip r:embed="rId9"/>
                <a:stretch>
                  <a:fillRect/>
                </a:stretch>
              </p:blipFill>
              <p:spPr>
                <a:xfrm>
                  <a:off x="2497834" y="2253651"/>
                  <a:ext cx="1932120" cy="5306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0">
            <p14:nvContentPartPr>
              <p14:cNvPr id="13" name="Inkt 12">
                <a:extLst>
                  <a:ext uri="{FF2B5EF4-FFF2-40B4-BE49-F238E27FC236}">
                    <a16:creationId xmlns:a16="http://schemas.microsoft.com/office/drawing/2014/main" id="{9AD5984A-F686-E942-B238-122263238F54}"/>
                  </a:ext>
                </a:extLst>
              </p14:cNvPr>
              <p14:cNvContentPartPr/>
              <p14:nvPr/>
            </p14:nvContentPartPr>
            <p14:xfrm>
              <a:off x="7371301" y="1403657"/>
              <a:ext cx="2557800" cy="946440"/>
            </p14:xfrm>
          </p:contentPart>
        </mc:Choice>
        <mc:Fallback xmlns="">
          <p:pic>
            <p:nvPicPr>
              <p:cNvPr id="13" name="Inkt 12">
                <a:extLst>
                  <a:ext uri="{FF2B5EF4-FFF2-40B4-BE49-F238E27FC236}">
                    <a16:creationId xmlns:a16="http://schemas.microsoft.com/office/drawing/2014/main" id="{9AD5984A-F686-E942-B238-122263238F54}"/>
                  </a:ext>
                </a:extLst>
              </p:cNvPr>
              <p:cNvPicPr/>
              <p:nvPr/>
            </p:nvPicPr>
            <p:blipFill>
              <a:blip r:embed="rId11"/>
              <a:stretch>
                <a:fillRect/>
              </a:stretch>
            </p:blipFill>
            <p:spPr>
              <a:xfrm>
                <a:off x="7353301" y="1385657"/>
                <a:ext cx="2593440" cy="982080"/>
              </a:xfrm>
              <a:prstGeom prst="rect">
                <a:avLst/>
              </a:prstGeom>
            </p:spPr>
          </p:pic>
        </mc:Fallback>
      </mc:AlternateContent>
      <p:pic>
        <p:nvPicPr>
          <p:cNvPr id="15" name="Audio 14">
            <a:hlinkClick r:id="" action="ppaction://media"/>
            <a:extLst>
              <a:ext uri="{FF2B5EF4-FFF2-40B4-BE49-F238E27FC236}">
                <a16:creationId xmlns:a16="http://schemas.microsoft.com/office/drawing/2014/main" id="{44EB040A-A94F-4E43-9803-F6AD31B57759}"/>
              </a:ext>
            </a:extLst>
          </p:cNvPr>
          <p:cNvPicPr>
            <a:picLocks noChangeAspect="1"/>
          </p:cNvPicPr>
          <p:nvPr>
            <a:audioFile r:link="rId3"/>
            <p:extLst>
              <p:ext uri="{DAA4B4D4-6D71-4841-9C94-3DE7FCFB9230}">
                <p14:media xmlns:p14="http://schemas.microsoft.com/office/powerpoint/2010/main" r:embed="rId2"/>
              </p:ext>
            </p:extLst>
          </p:nvPr>
        </p:nvPicPr>
        <p:blipFill>
          <a:blip r:embed="rId12"/>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492997120"/>
      </p:ext>
    </p:extLst>
  </p:cSld>
  <p:clrMapOvr>
    <a:masterClrMapping/>
  </p:clrMapOvr>
  <mc:AlternateContent xmlns:mc="http://schemas.openxmlformats.org/markup-compatibility/2006" xmlns:p14="http://schemas.microsoft.com/office/powerpoint/2010/main">
    <mc:Choice Requires="p14">
      <p:transition spd="slow" p14:dur="2000" advTm="23025"/>
    </mc:Choice>
    <mc:Fallback xmlns="">
      <p:transition spd="slow" advTm="230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5"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a:extLst>
              <a:ext uri="{FF2B5EF4-FFF2-40B4-BE49-F238E27FC236}">
                <a16:creationId xmlns:a16="http://schemas.microsoft.com/office/drawing/2014/main" id="{9D4B6F24-4007-2940-8D45-38EFCE33DC18}"/>
              </a:ext>
            </a:extLst>
          </p:cNvPr>
          <p:cNvSpPr/>
          <p:nvPr/>
        </p:nvSpPr>
        <p:spPr>
          <a:xfrm>
            <a:off x="1237957" y="928469"/>
            <a:ext cx="9889588" cy="461665"/>
          </a:xfrm>
          <a:prstGeom prst="rect">
            <a:avLst/>
          </a:prstGeom>
        </p:spPr>
        <p:txBody>
          <a:bodyPr wrap="square">
            <a:spAutoFit/>
          </a:bodyPr>
          <a:lstStyle/>
          <a:p>
            <a:pPr algn="ctr">
              <a:spcAft>
                <a:spcPts val="0"/>
              </a:spcAft>
            </a:pPr>
            <a:r>
              <a:rPr lang="nl-NL" sz="2400" dirty="0">
                <a:latin typeface="Calibri" panose="020F0502020204030204" pitchFamily="34" charset="0"/>
                <a:ea typeface="Calibri" panose="020F0502020204030204" pitchFamily="34" charset="0"/>
                <a:cs typeface="Times New Roman" panose="02020603050405020304" pitchFamily="18" charset="0"/>
              </a:rPr>
              <a:t> Hier komt mijn synthesetekst</a:t>
            </a:r>
          </a:p>
        </p:txBody>
      </p:sp>
      <p:pic>
        <p:nvPicPr>
          <p:cNvPr id="4" name="Audio 3">
            <a:hlinkClick r:id="" action="ppaction://media"/>
            <a:extLst>
              <a:ext uri="{FF2B5EF4-FFF2-40B4-BE49-F238E27FC236}">
                <a16:creationId xmlns:a16="http://schemas.microsoft.com/office/drawing/2014/main" id="{839D87F7-301B-5D45-8D0A-05412947F9D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1811020405"/>
      </p:ext>
    </p:extLst>
  </p:cSld>
  <p:clrMapOvr>
    <a:masterClrMapping/>
  </p:clrMapOvr>
  <mc:AlternateContent xmlns:mc="http://schemas.openxmlformats.org/markup-compatibility/2006" xmlns:p14="http://schemas.microsoft.com/office/powerpoint/2010/main">
    <mc:Choice Requires="p14">
      <p:transition spd="slow" p14:dur="2000" advTm="8419"/>
    </mc:Choice>
    <mc:Fallback xmlns="">
      <p:transition spd="slow" advTm="84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AD53CCDA-B75B-4C4B-B98A-DAA008E2BDF2}"/>
              </a:ext>
            </a:extLst>
          </p:cNvPr>
          <p:cNvGraphicFramePr>
            <a:graphicFrameLocks noGrp="1"/>
          </p:cNvGraphicFramePr>
          <p:nvPr>
            <p:extLst>
              <p:ext uri="{D42A27DB-BD31-4B8C-83A1-F6EECF244321}">
                <p14:modId xmlns:p14="http://schemas.microsoft.com/office/powerpoint/2010/main" val="3467223415"/>
              </p:ext>
            </p:extLst>
          </p:nvPr>
        </p:nvGraphicFramePr>
        <p:xfrm>
          <a:off x="783169" y="215900"/>
          <a:ext cx="11192931" cy="7500920"/>
        </p:xfrm>
        <a:graphic>
          <a:graphicData uri="http://schemas.openxmlformats.org/drawingml/2006/table">
            <a:tbl>
              <a:tblPr firstRow="1" firstCol="1" bandRow="1"/>
              <a:tblGrid>
                <a:gridCol w="1439783">
                  <a:extLst>
                    <a:ext uri="{9D8B030D-6E8A-4147-A177-3AD203B41FA5}">
                      <a16:colId xmlns:a16="http://schemas.microsoft.com/office/drawing/2014/main" val="1132449273"/>
                    </a:ext>
                  </a:extLst>
                </a:gridCol>
                <a:gridCol w="3345903">
                  <a:extLst>
                    <a:ext uri="{9D8B030D-6E8A-4147-A177-3AD203B41FA5}">
                      <a16:colId xmlns:a16="http://schemas.microsoft.com/office/drawing/2014/main" val="4246087166"/>
                    </a:ext>
                  </a:extLst>
                </a:gridCol>
                <a:gridCol w="3092772">
                  <a:extLst>
                    <a:ext uri="{9D8B030D-6E8A-4147-A177-3AD203B41FA5}">
                      <a16:colId xmlns:a16="http://schemas.microsoft.com/office/drawing/2014/main" val="1605990129"/>
                    </a:ext>
                  </a:extLst>
                </a:gridCol>
                <a:gridCol w="3314473">
                  <a:extLst>
                    <a:ext uri="{9D8B030D-6E8A-4147-A177-3AD203B41FA5}">
                      <a16:colId xmlns:a16="http://schemas.microsoft.com/office/drawing/2014/main" val="824034853"/>
                    </a:ext>
                  </a:extLst>
                </a:gridCol>
              </a:tblGrid>
              <a:tr h="323372">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p>
                    <a:p>
                      <a:pPr>
                        <a:spcAft>
                          <a:spcPts val="0"/>
                        </a:spcAft>
                      </a:pPr>
                      <a:r>
                        <a:rPr lang="nl-NL" sz="1400" b="0" dirty="0">
                          <a:solidFill>
                            <a:srgbClr val="000000"/>
                          </a:solidFill>
                          <a:effectLst/>
                          <a:latin typeface="Helvetica" pitchFamily="2" charset="0"/>
                          <a:ea typeface="Arial Unicode MS" panose="020B0604020202020204" pitchFamily="34" charset="-128"/>
                          <a:cs typeface="Arial Unicode MS" panose="020B0604020202020204" pitchFamily="34" charset="-128"/>
                        </a:rPr>
                        <a:t>De mens evolueert niet meer.</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p>
                    <a:p>
                      <a:pPr>
                        <a:spcAft>
                          <a:spcPts val="0"/>
                        </a:spcAft>
                      </a:pPr>
                      <a:r>
                        <a:rPr lang="nl-NL" sz="1400" b="0" dirty="0">
                          <a:solidFill>
                            <a:srgbClr val="000000"/>
                          </a:solidFill>
                          <a:effectLst/>
                          <a:latin typeface="Helvetica" pitchFamily="2" charset="0"/>
                          <a:ea typeface="Arial Unicode MS" panose="020B0604020202020204" pitchFamily="34" charset="-128"/>
                          <a:cs typeface="Arial Unicode MS" panose="020B0604020202020204" pitchFamily="34" charset="-128"/>
                        </a:rPr>
                        <a:t>De mens evolueert nog steeds.</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267390"/>
                  </a:ext>
                </a:extLst>
              </a:tr>
              <a:tr h="2458088">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panose="020B0604020202020204" pitchFamily="34" charset="0"/>
                        </a:rPr>
                        <a:t>Natuurlijke selectie: wel/niet</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latin typeface="Arial" panose="020B0604020202020204" pitchFamily="34" charset="0"/>
                          <a:ea typeface="+mn-ea"/>
                          <a:cs typeface="Arial" panose="020B0604020202020204" pitchFamily="34" charset="0"/>
                        </a:rPr>
                        <a:t>Natuurlijke selectie,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Ik denk dat ik het wel eens ben met tekst 2, niet overal op aarde leeft de mens in voorspoed. Dat heb ik geleerd bij aardrijkskunde in klas 2. </a:t>
                      </a: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Oh en trouwens:</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de mens heeft de techniek uitgevonden met zijn eigen brein, brein leeft, hoort bij de ‘natuur’, dus is er nog natuurlijke selectie, want brein bevat DNA en als daar een verandering in optreedt, krijg je een andere eigenschap en daar kan op geselecteerd worden. En als die verandering dan ook nog in je voortplantingscellen cellen zit, dan kan je die eigenschap overerven.  Dat heb ik geleerd in klas 2 bij biologie en herhaald bij WON in klas 4.</a:t>
                      </a:r>
                      <a:endParaRPr lang="en-US" sz="1400" b="1" kern="1200" dirty="0">
                        <a:solidFill>
                          <a:srgbClr val="7030A0"/>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662706"/>
                  </a:ext>
                </a:extLst>
              </a:tr>
              <a:tr h="2101918">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14578"/>
                  </a:ext>
                </a:extLst>
              </a:tr>
              <a:tr h="1131802">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2803428"/>
                  </a:ext>
                </a:extLst>
              </a:tr>
            </a:tbl>
          </a:graphicData>
        </a:graphic>
      </p:graphicFrame>
      <p:sp>
        <p:nvSpPr>
          <p:cNvPr id="5" name="Rectangle 2">
            <a:extLst>
              <a:ext uri="{FF2B5EF4-FFF2-40B4-BE49-F238E27FC236}">
                <a16:creationId xmlns:a16="http://schemas.microsoft.com/office/drawing/2014/main" id="{82847B6A-7EAC-E04D-B9D1-ED1EA2465F53}"/>
              </a:ext>
            </a:extLst>
          </p:cNvPr>
          <p:cNvSpPr>
            <a:spLocks noChangeArrowheads="1"/>
          </p:cNvSpPr>
          <p:nvPr/>
        </p:nvSpPr>
        <p:spPr bwMode="auto">
          <a:xfrm>
            <a:off x="3373438" y="17335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sp>
        <p:nvSpPr>
          <p:cNvPr id="7" name="Pijl rechts 6">
            <a:extLst>
              <a:ext uri="{FF2B5EF4-FFF2-40B4-BE49-F238E27FC236}">
                <a16:creationId xmlns:a16="http://schemas.microsoft.com/office/drawing/2014/main" id="{48C42014-EA08-2343-8C3D-6B4C79904612}"/>
              </a:ext>
            </a:extLst>
          </p:cNvPr>
          <p:cNvSpPr/>
          <p:nvPr/>
        </p:nvSpPr>
        <p:spPr>
          <a:xfrm rot="2893325">
            <a:off x="3667952" y="1700647"/>
            <a:ext cx="1309001" cy="523004"/>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6" name="Audio 5">
            <a:hlinkClick r:id="" action="ppaction://media"/>
            <a:extLst>
              <a:ext uri="{FF2B5EF4-FFF2-40B4-BE49-F238E27FC236}">
                <a16:creationId xmlns:a16="http://schemas.microsoft.com/office/drawing/2014/main" id="{62FD8E46-64D7-F74F-A0F4-8CA2136C47D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30757472"/>
      </p:ext>
    </p:extLst>
  </p:cSld>
  <p:clrMapOvr>
    <a:masterClrMapping/>
  </p:clrMapOvr>
  <mc:AlternateContent xmlns:mc="http://schemas.openxmlformats.org/markup-compatibility/2006" xmlns:p14="http://schemas.microsoft.com/office/powerpoint/2010/main">
    <mc:Choice Requires="p14">
      <p:transition spd="slow" p14:dur="2000" advTm="8882"/>
    </mc:Choice>
    <mc:Fallback xmlns="">
      <p:transition spd="slow" advTm="88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A94D6B89-7502-1F40-BBDD-46A6880BBA2D}"/>
              </a:ext>
            </a:extLst>
          </p:cNvPr>
          <p:cNvSpPr/>
          <p:nvPr/>
        </p:nvSpPr>
        <p:spPr>
          <a:xfrm>
            <a:off x="1237957" y="559136"/>
            <a:ext cx="10056576" cy="830997"/>
          </a:xfrm>
          <a:prstGeom prst="rect">
            <a:avLst/>
          </a:prstGeom>
        </p:spPr>
        <p:txBody>
          <a:bodyPr wrap="square">
            <a:spAutoFit/>
          </a:bodyPr>
          <a:lstStyle/>
          <a:p>
            <a:r>
              <a:rPr lang="nl-NL" sz="2400" dirty="0">
                <a:latin typeface="Calibri" panose="020F0502020204030204" pitchFamily="34" charset="0"/>
                <a:ea typeface="Calibri" panose="020F0502020204030204" pitchFamily="34" charset="0"/>
                <a:cs typeface="Times New Roman" panose="02020603050405020304" pitchFamily="18" charset="0"/>
              </a:rPr>
              <a:t>Volgens geneticus Steve Jones </a:t>
            </a:r>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evolueert de mens niet meer, want volgens Jones bestaat het mechanisme achter evolutie, de natuurlijke selectie, niet meer.</a:t>
            </a:r>
            <a:endParaRPr lang="nl-NL" sz="2400" dirty="0"/>
          </a:p>
        </p:txBody>
      </p:sp>
      <p:pic>
        <p:nvPicPr>
          <p:cNvPr id="5" name="Audio 4">
            <a:hlinkClick r:id="" action="ppaction://media"/>
            <a:extLst>
              <a:ext uri="{FF2B5EF4-FFF2-40B4-BE49-F238E27FC236}">
                <a16:creationId xmlns:a16="http://schemas.microsoft.com/office/drawing/2014/main" id="{43EC8F21-874D-F143-961E-CCC3127A57B7}"/>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97534613"/>
      </p:ext>
    </p:extLst>
  </p:cSld>
  <p:clrMapOvr>
    <a:masterClrMapping/>
  </p:clrMapOvr>
  <mc:AlternateContent xmlns:mc="http://schemas.openxmlformats.org/markup-compatibility/2006" xmlns:p14="http://schemas.microsoft.com/office/powerpoint/2010/main">
    <mc:Choice Requires="p14">
      <p:transition spd="slow" p14:dur="2000" advTm="12610"/>
    </mc:Choice>
    <mc:Fallback xmlns="">
      <p:transition spd="slow" advTm="126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
                                        </p:tgtEl>
                                        <p:attrNameLst>
                                          <p:attrName>ppt_y</p:attrName>
                                        </p:attrNameLst>
                                      </p:cBhvr>
                                      <p:tavLst>
                                        <p:tav tm="0">
                                          <p:val>
                                            <p:strVal val="#ppt_y"/>
                                          </p:val>
                                        </p:tav>
                                        <p:tav tm="100000">
                                          <p:val>
                                            <p:strVal val="#ppt_y"/>
                                          </p:val>
                                        </p:tav>
                                      </p:tavLst>
                                    </p:anim>
                                    <p:anim calcmode="lin" valueType="num">
                                      <p:cBhvr>
                                        <p:cTn id="13"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5"/>
                </p:tgtEl>
              </p:cMediaNode>
            </p:audio>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AD53CCDA-B75B-4C4B-B98A-DAA008E2BDF2}"/>
              </a:ext>
            </a:extLst>
          </p:cNvPr>
          <p:cNvGraphicFramePr>
            <a:graphicFrameLocks noGrp="1"/>
          </p:cNvGraphicFramePr>
          <p:nvPr>
            <p:extLst>
              <p:ext uri="{D42A27DB-BD31-4B8C-83A1-F6EECF244321}">
                <p14:modId xmlns:p14="http://schemas.microsoft.com/office/powerpoint/2010/main" val="955011004"/>
              </p:ext>
            </p:extLst>
          </p:nvPr>
        </p:nvGraphicFramePr>
        <p:xfrm>
          <a:off x="783169" y="146471"/>
          <a:ext cx="11192931" cy="7500920"/>
        </p:xfrm>
        <a:graphic>
          <a:graphicData uri="http://schemas.openxmlformats.org/drawingml/2006/table">
            <a:tbl>
              <a:tblPr firstRow="1" firstCol="1" bandRow="1"/>
              <a:tblGrid>
                <a:gridCol w="1439783">
                  <a:extLst>
                    <a:ext uri="{9D8B030D-6E8A-4147-A177-3AD203B41FA5}">
                      <a16:colId xmlns:a16="http://schemas.microsoft.com/office/drawing/2014/main" val="1132449273"/>
                    </a:ext>
                  </a:extLst>
                </a:gridCol>
                <a:gridCol w="3345903">
                  <a:extLst>
                    <a:ext uri="{9D8B030D-6E8A-4147-A177-3AD203B41FA5}">
                      <a16:colId xmlns:a16="http://schemas.microsoft.com/office/drawing/2014/main" val="4246087166"/>
                    </a:ext>
                  </a:extLst>
                </a:gridCol>
                <a:gridCol w="3092772">
                  <a:extLst>
                    <a:ext uri="{9D8B030D-6E8A-4147-A177-3AD203B41FA5}">
                      <a16:colId xmlns:a16="http://schemas.microsoft.com/office/drawing/2014/main" val="1605990129"/>
                    </a:ext>
                  </a:extLst>
                </a:gridCol>
                <a:gridCol w="3314473">
                  <a:extLst>
                    <a:ext uri="{9D8B030D-6E8A-4147-A177-3AD203B41FA5}">
                      <a16:colId xmlns:a16="http://schemas.microsoft.com/office/drawing/2014/main" val="824034853"/>
                    </a:ext>
                  </a:extLst>
                </a:gridCol>
              </a:tblGrid>
              <a:tr h="323372">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267390"/>
                  </a:ext>
                </a:extLst>
              </a:tr>
              <a:tr h="2458088">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rPr>
                        <a:t>Natuurlijke selectie: wel/niet</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latin typeface="Arial" panose="020B0604020202020204" pitchFamily="34" charset="0"/>
                          <a:ea typeface="+mn-ea"/>
                          <a:cs typeface="Arial" panose="020B0604020202020204" pitchFamily="34" charset="0"/>
                        </a:rPr>
                        <a:t>Natuurlijke selectie,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Ik denk dat ik het wel eens ben met tekst 2, niet overal op aarde leeft de mens in voorspoed. Dat heb ik geleerd bij aardrijkskunde in klas 2. </a:t>
                      </a:r>
                      <a:endPar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Oh en trouwens:</a:t>
                      </a:r>
                    </a:p>
                    <a:p>
                      <a:pPr marL="0" marR="0" lvl="0" indent="0" algn="l" defTabSz="914400" rtl="0" eaLnBrk="1" fontAlgn="auto" latinLnBrk="0" hangingPunct="1">
                        <a:lnSpc>
                          <a:spcPct val="100000"/>
                        </a:lnSpc>
                        <a:spcBef>
                          <a:spcPts val="0"/>
                        </a:spcBef>
                        <a:spcAft>
                          <a:spcPts val="0"/>
                        </a:spcAft>
                        <a:buClrTx/>
                        <a:buSzTx/>
                        <a:buFontTx/>
                        <a:buNone/>
                        <a:tabLst/>
                        <a:defRPr/>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de mens heeft de techniek uitgevonden met zijn eigen brein, brein leeft, hoort bij de ‘natuur’, dus is er nog natuurlijke selectie, want brein bevat DNA en als daar een verandering in optreedt, krijg je een andere eigenschap en daar kan op geselecteerd worden. En als die verandering dan ook nog in je voortplantingscellen cellen zit, dan kan je die eigenschap overerven.  Dat heb ik geleerd in klas 2 bij biologie en herhaald bij WON in klas 4.</a:t>
                      </a:r>
                      <a:endParaRPr lang="en-US" sz="1400" b="1" kern="1200" dirty="0">
                        <a:solidFill>
                          <a:srgbClr val="7030A0"/>
                        </a:solidFill>
                        <a:effectLst/>
                        <a:latin typeface="Arial" panose="020B0604020202020204" pitchFamily="34" charset="0"/>
                        <a:ea typeface="+mn-ea"/>
                        <a:cs typeface="Arial" panose="020B0604020202020204" pitchFamily="34" charset="0"/>
                      </a:endParaRPr>
                    </a:p>
                    <a:p>
                      <a:pPr>
                        <a:spcAft>
                          <a:spcPts val="0"/>
                        </a:spcAft>
                      </a:pPr>
                      <a:endPar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endParaRPr>
                    </a:p>
                    <a:p>
                      <a:pPr>
                        <a:spcAft>
                          <a:spcPts val="0"/>
                        </a:spcAft>
                      </a:pPr>
                      <a:endParaRPr lang="nl-NL" sz="1400" b="1"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662706"/>
                  </a:ext>
                </a:extLst>
              </a:tr>
              <a:tr h="2101918">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14578"/>
                  </a:ext>
                </a:extLst>
              </a:tr>
              <a:tr h="1131802">
                <a:tc>
                  <a:txBody>
                    <a:bodyPr/>
                    <a:lstStyle/>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2803428"/>
                  </a:ext>
                </a:extLst>
              </a:tr>
            </a:tbl>
          </a:graphicData>
        </a:graphic>
      </p:graphicFrame>
      <p:sp>
        <p:nvSpPr>
          <p:cNvPr id="5" name="Rectangle 2">
            <a:extLst>
              <a:ext uri="{FF2B5EF4-FFF2-40B4-BE49-F238E27FC236}">
                <a16:creationId xmlns:a16="http://schemas.microsoft.com/office/drawing/2014/main" id="{82847B6A-7EAC-E04D-B9D1-ED1EA2465F53}"/>
              </a:ext>
            </a:extLst>
          </p:cNvPr>
          <p:cNvSpPr>
            <a:spLocks noChangeArrowheads="1"/>
          </p:cNvSpPr>
          <p:nvPr/>
        </p:nvSpPr>
        <p:spPr bwMode="auto">
          <a:xfrm>
            <a:off x="3373438" y="17335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mc:AlternateContent xmlns:mc="http://schemas.openxmlformats.org/markup-compatibility/2006" xmlns:p14="http://schemas.microsoft.com/office/powerpoint/2010/main">
        <mc:Choice Requires="p14">
          <p:contentPart p14:bwMode="auto" r:id="rId5">
            <p14:nvContentPartPr>
              <p14:cNvPr id="2" name="Inkt 1">
                <a:extLst>
                  <a:ext uri="{FF2B5EF4-FFF2-40B4-BE49-F238E27FC236}">
                    <a16:creationId xmlns:a16="http://schemas.microsoft.com/office/drawing/2014/main" id="{677249FE-BC06-DD4C-BC38-93F511C5F33D}"/>
                  </a:ext>
                </a:extLst>
              </p14:cNvPr>
              <p14:cNvContentPartPr/>
              <p14:nvPr/>
            </p14:nvContentPartPr>
            <p14:xfrm>
              <a:off x="1730211" y="1276611"/>
              <a:ext cx="2888640" cy="1240920"/>
            </p14:xfrm>
          </p:contentPart>
        </mc:Choice>
        <mc:Fallback xmlns="">
          <p:pic>
            <p:nvPicPr>
              <p:cNvPr id="2" name="Inkt 1">
                <a:extLst>
                  <a:ext uri="{FF2B5EF4-FFF2-40B4-BE49-F238E27FC236}">
                    <a16:creationId xmlns:a16="http://schemas.microsoft.com/office/drawing/2014/main" id="{677249FE-BC06-DD4C-BC38-93F511C5F33D}"/>
                  </a:ext>
                </a:extLst>
              </p:cNvPr>
              <p:cNvPicPr/>
              <p:nvPr/>
            </p:nvPicPr>
            <p:blipFill>
              <a:blip r:embed="rId6"/>
              <a:stretch>
                <a:fillRect/>
              </a:stretch>
            </p:blipFill>
            <p:spPr>
              <a:xfrm>
                <a:off x="1721571" y="1267971"/>
                <a:ext cx="2906280" cy="125856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3" name="Inkt 2">
                <a:extLst>
                  <a:ext uri="{FF2B5EF4-FFF2-40B4-BE49-F238E27FC236}">
                    <a16:creationId xmlns:a16="http://schemas.microsoft.com/office/drawing/2014/main" id="{060EF197-B035-D14C-95B8-18123FBFCE1D}"/>
                  </a:ext>
                </a:extLst>
              </p14:cNvPr>
              <p14:cNvContentPartPr/>
              <p14:nvPr/>
            </p14:nvContentPartPr>
            <p14:xfrm>
              <a:off x="1935771" y="2848731"/>
              <a:ext cx="574920" cy="834840"/>
            </p14:xfrm>
          </p:contentPart>
        </mc:Choice>
        <mc:Fallback xmlns="">
          <p:pic>
            <p:nvPicPr>
              <p:cNvPr id="3" name="Inkt 2">
                <a:extLst>
                  <a:ext uri="{FF2B5EF4-FFF2-40B4-BE49-F238E27FC236}">
                    <a16:creationId xmlns:a16="http://schemas.microsoft.com/office/drawing/2014/main" id="{060EF197-B035-D14C-95B8-18123FBFCE1D}"/>
                  </a:ext>
                </a:extLst>
              </p:cNvPr>
              <p:cNvPicPr/>
              <p:nvPr/>
            </p:nvPicPr>
            <p:blipFill>
              <a:blip r:embed="rId8"/>
              <a:stretch>
                <a:fillRect/>
              </a:stretch>
            </p:blipFill>
            <p:spPr>
              <a:xfrm>
                <a:off x="1927131" y="2840091"/>
                <a:ext cx="592560" cy="852480"/>
              </a:xfrm>
              <a:prstGeom prst="rect">
                <a:avLst/>
              </a:prstGeom>
            </p:spPr>
          </p:pic>
        </mc:Fallback>
      </mc:AlternateContent>
      <p:pic>
        <p:nvPicPr>
          <p:cNvPr id="8" name="Audio 7">
            <a:hlinkClick r:id="" action="ppaction://media"/>
            <a:extLst>
              <a:ext uri="{FF2B5EF4-FFF2-40B4-BE49-F238E27FC236}">
                <a16:creationId xmlns:a16="http://schemas.microsoft.com/office/drawing/2014/main" id="{4E022955-B911-D946-9843-FA7C303CAF53}"/>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91361154"/>
      </p:ext>
    </p:extLst>
  </p:cSld>
  <p:clrMapOvr>
    <a:masterClrMapping/>
  </p:clrMapOvr>
  <mc:AlternateContent xmlns:mc="http://schemas.openxmlformats.org/markup-compatibility/2006" xmlns:p14="http://schemas.microsoft.com/office/powerpoint/2010/main">
    <mc:Choice Requires="p14">
      <p:transition spd="slow" p14:dur="2000" advTm="11661"/>
    </mc:Choice>
    <mc:Fallback xmlns="">
      <p:transition spd="slow" advTm="116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A94D6B89-7502-1F40-BBDD-46A6880BBA2D}"/>
              </a:ext>
            </a:extLst>
          </p:cNvPr>
          <p:cNvSpPr/>
          <p:nvPr/>
        </p:nvSpPr>
        <p:spPr>
          <a:xfrm>
            <a:off x="1117600" y="559136"/>
            <a:ext cx="10176934" cy="830997"/>
          </a:xfrm>
          <a:prstGeom prst="rect">
            <a:avLst/>
          </a:prstGeom>
        </p:spPr>
        <p:txBody>
          <a:bodyPr wrap="square">
            <a:spAutoFit/>
          </a:bodyPr>
          <a:lstStyle/>
          <a:p>
            <a:r>
              <a:rPr lang="nl-NL" sz="2400" dirty="0">
                <a:latin typeface="Calibri" panose="020F0502020204030204" pitchFamily="34" charset="0"/>
                <a:ea typeface="Calibri" panose="020F0502020204030204" pitchFamily="34" charset="0"/>
                <a:cs typeface="Times New Roman" panose="02020603050405020304" pitchFamily="18" charset="0"/>
              </a:rPr>
              <a:t>Volgens geneticus Steve Jones  </a:t>
            </a:r>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evolueert de mens niet meer, want volgens Jones bestaat het mechanisme achter evolutie, de natuurlijke selectie, niet meer.</a:t>
            </a:r>
            <a:endParaRPr lang="nl-NL" sz="2400" dirty="0"/>
          </a:p>
        </p:txBody>
      </p:sp>
      <p:sp>
        <p:nvSpPr>
          <p:cNvPr id="5" name="Tekstvak 4">
            <a:extLst>
              <a:ext uri="{FF2B5EF4-FFF2-40B4-BE49-F238E27FC236}">
                <a16:creationId xmlns:a16="http://schemas.microsoft.com/office/drawing/2014/main" id="{B5A56EB6-4A03-4145-AE3E-82446CDCACB0}"/>
              </a:ext>
            </a:extLst>
          </p:cNvPr>
          <p:cNvSpPr txBox="1"/>
          <p:nvPr/>
        </p:nvSpPr>
        <p:spPr>
          <a:xfrm>
            <a:off x="1117600" y="1271600"/>
            <a:ext cx="10176934" cy="830997"/>
          </a:xfrm>
          <a:prstGeom prst="rect">
            <a:avLst/>
          </a:prstGeom>
          <a:noFill/>
        </p:spPr>
        <p:txBody>
          <a:bodyPr wrap="square" rtlCol="0">
            <a:spAutoFit/>
          </a:bodyPr>
          <a:lstStyle/>
          <a:p>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Dat blijkt bijvoorbeeld uit het feit dat de mens tegenwoordig best oud wordt (Jones, </a:t>
            </a:r>
            <a:r>
              <a:rPr lang="nl-NL" sz="2000" dirty="0">
                <a:solidFill>
                  <a:srgbClr val="70AD47"/>
                </a:solidFill>
                <a:latin typeface="Calibri" panose="020F0502020204030204" pitchFamily="34" charset="0"/>
                <a:ea typeface="Calibri" panose="020F0502020204030204" pitchFamily="34" charset="0"/>
                <a:cs typeface="Times New Roman" panose="02020603050405020304" pitchFamily="18" charset="0"/>
              </a:rPr>
              <a:t>2008</a:t>
            </a:r>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a:t>
            </a:r>
            <a:r>
              <a:rPr lang="nl-NL" sz="2000" dirty="0">
                <a:solidFill>
                  <a:srgbClr val="70AD47"/>
                </a:solidFill>
                <a:latin typeface="Calibri" panose="020F0502020204030204" pitchFamily="34" charset="0"/>
                <a:ea typeface="Calibri" panose="020F0502020204030204" pitchFamily="34" charset="0"/>
                <a:cs typeface="Times New Roman" panose="02020603050405020304" pitchFamily="18" charset="0"/>
              </a:rPr>
              <a:t>.</a:t>
            </a:r>
            <a:endParaRPr lang="nl-NL" sz="2000" dirty="0"/>
          </a:p>
        </p:txBody>
      </p:sp>
      <p:pic>
        <p:nvPicPr>
          <p:cNvPr id="6" name="Audio 5">
            <a:hlinkClick r:id="" action="ppaction://media"/>
            <a:extLst>
              <a:ext uri="{FF2B5EF4-FFF2-40B4-BE49-F238E27FC236}">
                <a16:creationId xmlns:a16="http://schemas.microsoft.com/office/drawing/2014/main" id="{C4AE8131-FAE5-D845-848F-CC53BDF37222}"/>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248907763"/>
      </p:ext>
    </p:extLst>
  </p:cSld>
  <p:clrMapOvr>
    <a:masterClrMapping/>
  </p:clrMapOvr>
  <mc:AlternateContent xmlns:mc="http://schemas.openxmlformats.org/markup-compatibility/2006" xmlns:p14="http://schemas.microsoft.com/office/powerpoint/2010/main">
    <mc:Choice Requires="p14">
      <p:transition spd="slow" p14:dur="2000" advTm="30094"/>
    </mc:Choice>
    <mc:Fallback xmlns="">
      <p:transition spd="slow" advTm="300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1" nodeType="click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6"/>
                </p:tgtEl>
              </p:cMediaNode>
            </p:audio>
          </p:childTnLst>
        </p:cTn>
      </p:par>
    </p:tnLst>
    <p:bldLst>
      <p:bldP spid="5"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A94D6B89-7502-1F40-BBDD-46A6880BBA2D}"/>
              </a:ext>
            </a:extLst>
          </p:cNvPr>
          <p:cNvSpPr/>
          <p:nvPr/>
        </p:nvSpPr>
        <p:spPr>
          <a:xfrm>
            <a:off x="778933" y="559136"/>
            <a:ext cx="10651067" cy="1200329"/>
          </a:xfrm>
          <a:prstGeom prst="rect">
            <a:avLst/>
          </a:prstGeom>
        </p:spPr>
        <p:txBody>
          <a:bodyPr wrap="square">
            <a:spAutoFit/>
          </a:bodyPr>
          <a:lstStyle/>
          <a:p>
            <a:r>
              <a:rPr lang="nl-NL" sz="2400" dirty="0">
                <a:latin typeface="Calibri" panose="020F0502020204030204" pitchFamily="34" charset="0"/>
                <a:ea typeface="Calibri" panose="020F0502020204030204" pitchFamily="34" charset="0"/>
                <a:cs typeface="Times New Roman" panose="02020603050405020304" pitchFamily="18" charset="0"/>
              </a:rPr>
              <a:t>Volgens geneticus Steve Jones  </a:t>
            </a:r>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evolueert de mens niet meer, want volgens Jones bestaat het mechanisme achter evolutie, de natuurlijke selectie, niet meer. Dat blijkt bijvoorbeeld uit het feit dat de mens tegenwoordig best oud wordt (Jones, </a:t>
            </a:r>
            <a:r>
              <a:rPr lang="nl-NL" sz="2000" dirty="0">
                <a:solidFill>
                  <a:srgbClr val="70AD47"/>
                </a:solidFill>
                <a:latin typeface="Calibri" panose="020F0502020204030204" pitchFamily="34" charset="0"/>
                <a:ea typeface="Calibri" panose="020F0502020204030204" pitchFamily="34" charset="0"/>
                <a:cs typeface="Times New Roman" panose="02020603050405020304" pitchFamily="18" charset="0"/>
              </a:rPr>
              <a:t>2008</a:t>
            </a:r>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a:t>
            </a:r>
            <a:r>
              <a:rPr lang="nl-NL" sz="2000" dirty="0">
                <a:solidFill>
                  <a:srgbClr val="70AD47"/>
                </a:solidFill>
                <a:latin typeface="Calibri" panose="020F0502020204030204" pitchFamily="34" charset="0"/>
                <a:ea typeface="Calibri" panose="020F0502020204030204" pitchFamily="34" charset="0"/>
                <a:cs typeface="Times New Roman" panose="02020603050405020304" pitchFamily="18" charset="0"/>
              </a:rPr>
              <a:t>.</a:t>
            </a:r>
            <a:endParaRPr lang="nl-NL" sz="2000" dirty="0"/>
          </a:p>
        </p:txBody>
      </p:sp>
      <p:sp>
        <p:nvSpPr>
          <p:cNvPr id="7" name="Tekstvak 6">
            <a:extLst>
              <a:ext uri="{FF2B5EF4-FFF2-40B4-BE49-F238E27FC236}">
                <a16:creationId xmlns:a16="http://schemas.microsoft.com/office/drawing/2014/main" id="{1E31FBDE-BEF8-CA42-92A9-2C82687C56CB}"/>
              </a:ext>
            </a:extLst>
          </p:cNvPr>
          <p:cNvSpPr txBox="1"/>
          <p:nvPr/>
        </p:nvSpPr>
        <p:spPr>
          <a:xfrm>
            <a:off x="778933" y="1759465"/>
            <a:ext cx="9110134" cy="461665"/>
          </a:xfrm>
          <a:prstGeom prst="rect">
            <a:avLst/>
          </a:prstGeom>
          <a:noFill/>
        </p:spPr>
        <p:txBody>
          <a:bodyPr wrap="square" rtlCol="0">
            <a:spAutoFit/>
          </a:bodyPr>
          <a:lstStyle/>
          <a:p>
            <a:r>
              <a:rPr lang="nl-NL" sz="2400" dirty="0">
                <a:solidFill>
                  <a:srgbClr val="7030A0"/>
                </a:solidFill>
                <a:latin typeface="Calibri" panose="020F0502020204030204" pitchFamily="34" charset="0"/>
                <a:ea typeface="Calibri" panose="020F0502020204030204" pitchFamily="34" charset="0"/>
                <a:cs typeface="Times New Roman" panose="02020603050405020304" pitchFamily="18" charset="0"/>
              </a:rPr>
              <a:t>De selectie lijkt dus kunstmatig geworden, net als de techniek zelf.</a:t>
            </a:r>
            <a:endParaRPr lang="nl-NL" sz="2400" dirty="0"/>
          </a:p>
        </p:txBody>
      </p:sp>
      <p:pic>
        <p:nvPicPr>
          <p:cNvPr id="5" name="Audio 4">
            <a:hlinkClick r:id="" action="ppaction://media"/>
            <a:extLst>
              <a:ext uri="{FF2B5EF4-FFF2-40B4-BE49-F238E27FC236}">
                <a16:creationId xmlns:a16="http://schemas.microsoft.com/office/drawing/2014/main" id="{C6617CAA-6DE4-8D4D-AEE6-DF220855B5CA}"/>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069793294"/>
      </p:ext>
    </p:extLst>
  </p:cSld>
  <p:clrMapOvr>
    <a:masterClrMapping/>
  </p:clrMapOvr>
  <mc:AlternateContent xmlns:mc="http://schemas.openxmlformats.org/markup-compatibility/2006" xmlns:p14="http://schemas.microsoft.com/office/powerpoint/2010/main">
    <mc:Choice Requires="p14">
      <p:transition spd="slow" p14:dur="2000" advTm="11657"/>
    </mc:Choice>
    <mc:Fallback xmlns="">
      <p:transition spd="slow" advTm="116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anim calcmode="lin" valueType="num">
                                      <p:cBhvr>
                                        <p:cTn id="1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5"/>
                </p:tgtEl>
              </p:cMediaNode>
            </p:audio>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AD53CCDA-B75B-4C4B-B98A-DAA008E2BDF2}"/>
              </a:ext>
            </a:extLst>
          </p:cNvPr>
          <p:cNvGraphicFramePr>
            <a:graphicFrameLocks noGrp="1"/>
          </p:cNvGraphicFramePr>
          <p:nvPr>
            <p:extLst>
              <p:ext uri="{D42A27DB-BD31-4B8C-83A1-F6EECF244321}">
                <p14:modId xmlns:p14="http://schemas.microsoft.com/office/powerpoint/2010/main" val="2355029296"/>
              </p:ext>
            </p:extLst>
          </p:nvPr>
        </p:nvGraphicFramePr>
        <p:xfrm>
          <a:off x="353787" y="316593"/>
          <a:ext cx="11192931" cy="7500920"/>
        </p:xfrm>
        <a:graphic>
          <a:graphicData uri="http://schemas.openxmlformats.org/drawingml/2006/table">
            <a:tbl>
              <a:tblPr firstRow="1" firstCol="1" bandRow="1"/>
              <a:tblGrid>
                <a:gridCol w="1439783">
                  <a:extLst>
                    <a:ext uri="{9D8B030D-6E8A-4147-A177-3AD203B41FA5}">
                      <a16:colId xmlns:a16="http://schemas.microsoft.com/office/drawing/2014/main" val="1132449273"/>
                    </a:ext>
                  </a:extLst>
                </a:gridCol>
                <a:gridCol w="3345903">
                  <a:extLst>
                    <a:ext uri="{9D8B030D-6E8A-4147-A177-3AD203B41FA5}">
                      <a16:colId xmlns:a16="http://schemas.microsoft.com/office/drawing/2014/main" val="4246087166"/>
                    </a:ext>
                  </a:extLst>
                </a:gridCol>
                <a:gridCol w="3092772">
                  <a:extLst>
                    <a:ext uri="{9D8B030D-6E8A-4147-A177-3AD203B41FA5}">
                      <a16:colId xmlns:a16="http://schemas.microsoft.com/office/drawing/2014/main" val="1605990129"/>
                    </a:ext>
                  </a:extLst>
                </a:gridCol>
                <a:gridCol w="3314473">
                  <a:extLst>
                    <a:ext uri="{9D8B030D-6E8A-4147-A177-3AD203B41FA5}">
                      <a16:colId xmlns:a16="http://schemas.microsoft.com/office/drawing/2014/main" val="824034853"/>
                    </a:ext>
                  </a:extLst>
                </a:gridCol>
              </a:tblGrid>
              <a:tr h="323372">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p>
                    <a:p>
                      <a:pPr>
                        <a:spcAft>
                          <a:spcPts val="0"/>
                        </a:spcAft>
                      </a:pPr>
                      <a:r>
                        <a:rPr lang="nl-NL" sz="1400" b="0" dirty="0">
                          <a:solidFill>
                            <a:srgbClr val="000000"/>
                          </a:solidFill>
                          <a:effectLst/>
                          <a:latin typeface="Helvetica" pitchFamily="2" charset="0"/>
                          <a:ea typeface="Arial Unicode MS" panose="020B0604020202020204" pitchFamily="34" charset="-128"/>
                          <a:cs typeface="Arial Unicode MS" panose="020B0604020202020204" pitchFamily="34" charset="-128"/>
                        </a:rPr>
                        <a:t>De mens evolueert niet meer.</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p>
                    <a:p>
                      <a:pPr>
                        <a:spcAft>
                          <a:spcPts val="0"/>
                        </a:spcAft>
                      </a:pPr>
                      <a:r>
                        <a:rPr lang="nl-NL" sz="1400" b="0" dirty="0">
                          <a:solidFill>
                            <a:srgbClr val="000000"/>
                          </a:solidFill>
                          <a:effectLst/>
                          <a:highlight>
                            <a:srgbClr val="FFFF00"/>
                          </a:highlight>
                          <a:latin typeface="Helvetica" pitchFamily="2" charset="0"/>
                          <a:ea typeface="Arial Unicode MS" panose="020B0604020202020204" pitchFamily="34" charset="-128"/>
                          <a:cs typeface="Arial Unicode MS" panose="020B0604020202020204" pitchFamily="34" charset="-128"/>
                        </a:rPr>
                        <a:t>De mens evolueert nog steeds.</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267390"/>
                  </a:ext>
                </a:extLst>
              </a:tr>
              <a:tr h="2458088">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Arial" panose="020B0604020202020204" pitchFamily="34" charset="0"/>
                          <a:ea typeface="Arial Unicode MS" panose="020B0604020202020204" pitchFamily="34" charset="-128"/>
                          <a:cs typeface="Arial" panose="020B0604020202020204" pitchFamily="34" charset="0"/>
                        </a:rPr>
                        <a:t>Natuurlijke selectie: wel/niet</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latin typeface="Arial" panose="020B0604020202020204" pitchFamily="34" charset="0"/>
                          <a:ea typeface="+mn-ea"/>
                          <a:cs typeface="Arial" panose="020B0604020202020204" pitchFamily="34" charset="0"/>
                        </a:rPr>
                        <a:t>Natuurlijke selectie,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Ik denk dat ik het wel eens ben met tekst 2, niet overal op aarde leeft de mens in voorspoed. Dat heb ik geleerd bij aardrijkskunde in klas 2. </a:t>
                      </a:r>
                    </a:p>
                    <a:p>
                      <a:pPr>
                        <a:spcAft>
                          <a:spcPts val="0"/>
                        </a:spcAft>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Oh en trouwens:</a:t>
                      </a:r>
                    </a:p>
                    <a:p>
                      <a:pPr>
                        <a:spcAft>
                          <a:spcPts val="0"/>
                        </a:spcAft>
                      </a:pPr>
                      <a:endPar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de mens heeft de techniek uitgevonden met zijn eigen brein, brein leeft, hoort bij de ‘natuur’, dus is er nog natuurlijke selectie, want brein bevat DNA en als daar een verandering in optreedt, krijg je een andere eigenschap en daar kan op geselecteerd worden. En als die verandering dan ook nog in je voortplantingscellen cellen zit, dan kan je die eigenschap overerven.  Dat heb ik geleerd in klas 2 bij biologie en herhaald bij WON in klas 4.</a:t>
                      </a:r>
                      <a:endParaRPr lang="en-US" sz="1400" b="1" kern="1200" dirty="0">
                        <a:solidFill>
                          <a:srgbClr val="7030A0"/>
                        </a:solidFill>
                        <a:effectLst/>
                        <a:latin typeface="Arial" panose="020B0604020202020204" pitchFamily="34" charset="0"/>
                        <a:ea typeface="+mn-ea"/>
                        <a:cs typeface="Arial" panose="020B0604020202020204" pitchFamily="34" charset="0"/>
                      </a:endParaRPr>
                    </a:p>
                    <a:p>
                      <a:pPr>
                        <a:spcAft>
                          <a:spcPts val="0"/>
                        </a:spcAft>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662706"/>
                  </a:ext>
                </a:extLst>
              </a:tr>
              <a:tr h="2101918">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14578"/>
                  </a:ext>
                </a:extLst>
              </a:tr>
              <a:tr h="1131802">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2803428"/>
                  </a:ext>
                </a:extLst>
              </a:tr>
            </a:tbl>
          </a:graphicData>
        </a:graphic>
      </p:graphicFrame>
      <p:sp>
        <p:nvSpPr>
          <p:cNvPr id="5" name="Rectangle 2">
            <a:extLst>
              <a:ext uri="{FF2B5EF4-FFF2-40B4-BE49-F238E27FC236}">
                <a16:creationId xmlns:a16="http://schemas.microsoft.com/office/drawing/2014/main" id="{82847B6A-7EAC-E04D-B9D1-ED1EA2465F53}"/>
              </a:ext>
            </a:extLst>
          </p:cNvPr>
          <p:cNvSpPr>
            <a:spLocks noChangeArrowheads="1"/>
          </p:cNvSpPr>
          <p:nvPr/>
        </p:nvSpPr>
        <p:spPr bwMode="auto">
          <a:xfrm>
            <a:off x="3373438" y="17335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sp>
        <p:nvSpPr>
          <p:cNvPr id="7" name="Pijl rechts 6">
            <a:extLst>
              <a:ext uri="{FF2B5EF4-FFF2-40B4-BE49-F238E27FC236}">
                <a16:creationId xmlns:a16="http://schemas.microsoft.com/office/drawing/2014/main" id="{48C42014-EA08-2343-8C3D-6B4C79904612}"/>
              </a:ext>
            </a:extLst>
          </p:cNvPr>
          <p:cNvSpPr/>
          <p:nvPr/>
        </p:nvSpPr>
        <p:spPr>
          <a:xfrm rot="3035137">
            <a:off x="6389765" y="1684664"/>
            <a:ext cx="1309001" cy="554971"/>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6" name="Audio 5">
            <a:hlinkClick r:id="" action="ppaction://media"/>
            <a:extLst>
              <a:ext uri="{FF2B5EF4-FFF2-40B4-BE49-F238E27FC236}">
                <a16:creationId xmlns:a16="http://schemas.microsoft.com/office/drawing/2014/main" id="{63B04943-2659-644C-AAD1-E57C7853D9C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737822981"/>
      </p:ext>
    </p:extLst>
  </p:cSld>
  <p:clrMapOvr>
    <a:masterClrMapping/>
  </p:clrMapOvr>
  <mc:AlternateContent xmlns:mc="http://schemas.openxmlformats.org/markup-compatibility/2006" xmlns:p14="http://schemas.microsoft.com/office/powerpoint/2010/main">
    <mc:Choice Requires="p14">
      <p:transition spd="slow" p14:dur="2000" advTm="18007"/>
    </mc:Choice>
    <mc:Fallback xmlns="">
      <p:transition spd="slow" advTm="180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A94D6B89-7502-1F40-BBDD-46A6880BBA2D}"/>
              </a:ext>
            </a:extLst>
          </p:cNvPr>
          <p:cNvSpPr/>
          <p:nvPr/>
        </p:nvSpPr>
        <p:spPr>
          <a:xfrm>
            <a:off x="502557" y="576068"/>
            <a:ext cx="11473543" cy="1015663"/>
          </a:xfrm>
          <a:prstGeom prst="rect">
            <a:avLst/>
          </a:prstGeom>
        </p:spPr>
        <p:txBody>
          <a:bodyPr wrap="square">
            <a:spAutoFit/>
          </a:bodyPr>
          <a:lstStyle/>
          <a:p>
            <a:r>
              <a:rPr lang="nl-NL" sz="2000" dirty="0">
                <a:latin typeface="Calibri" panose="020F0502020204030204" pitchFamily="34" charset="0"/>
                <a:ea typeface="Calibri" panose="020F0502020204030204" pitchFamily="34" charset="0"/>
                <a:cs typeface="Times New Roman" panose="02020603050405020304" pitchFamily="18" charset="0"/>
              </a:rPr>
              <a:t>Volgens geneticus Steve Jones </a:t>
            </a:r>
            <a:r>
              <a:rPr lang="nl-NL" sz="2000" dirty="0">
                <a:solidFill>
                  <a:srgbClr val="70AD47"/>
                </a:solidFill>
                <a:latin typeface="Calibri" panose="020F0502020204030204" pitchFamily="34" charset="0"/>
                <a:ea typeface="Calibri" panose="020F0502020204030204" pitchFamily="34" charset="0"/>
                <a:cs typeface="Times New Roman" panose="02020603050405020304" pitchFamily="18" charset="0"/>
              </a:rPr>
              <a:t>evolueert de mens niet meer, want volgens Jones bestaat het mechanisme achter evolutie, de natuurlijke selectie, niet meer. Dat blijkt bijvoorbeeld uit het feit dat de mens tegenwoordig best oud wordt </a:t>
            </a:r>
            <a:r>
              <a:rPr lang="nl-NL" sz="2000" dirty="0">
                <a:solidFill>
                  <a:schemeClr val="accent6"/>
                </a:solidFill>
              </a:rPr>
              <a:t>(Jones, 2008). </a:t>
            </a:r>
            <a:r>
              <a:rPr lang="nl-NL" sz="2000" dirty="0">
                <a:solidFill>
                  <a:srgbClr val="7030A0"/>
                </a:solidFill>
                <a:latin typeface="Calibri" panose="020F0502020204030204" pitchFamily="34" charset="0"/>
                <a:ea typeface="Calibri" panose="020F0502020204030204" pitchFamily="34" charset="0"/>
                <a:cs typeface="Times New Roman" panose="02020603050405020304" pitchFamily="18" charset="0"/>
              </a:rPr>
              <a:t>De selectie is dus kunstmatig geworden, net als de techniek zelf.</a:t>
            </a:r>
            <a:endParaRPr lang="nl-NL" sz="2000" dirty="0"/>
          </a:p>
        </p:txBody>
      </p:sp>
      <p:sp>
        <p:nvSpPr>
          <p:cNvPr id="7" name="Tekstvak 6">
            <a:extLst>
              <a:ext uri="{FF2B5EF4-FFF2-40B4-BE49-F238E27FC236}">
                <a16:creationId xmlns:a16="http://schemas.microsoft.com/office/drawing/2014/main" id="{CE482A13-B79C-AE40-8FE1-A5835BAABE9C}"/>
              </a:ext>
            </a:extLst>
          </p:cNvPr>
          <p:cNvSpPr txBox="1"/>
          <p:nvPr/>
        </p:nvSpPr>
        <p:spPr>
          <a:xfrm rot="10800000" flipV="1">
            <a:off x="502557" y="1591732"/>
            <a:ext cx="11350776" cy="400110"/>
          </a:xfrm>
          <a:prstGeom prst="rect">
            <a:avLst/>
          </a:prstGeom>
          <a:noFill/>
        </p:spPr>
        <p:txBody>
          <a:bodyPr wrap="square" rtlCol="0">
            <a:spAutoFit/>
          </a:bodyPr>
          <a:lstStyle/>
          <a:p>
            <a:r>
              <a:rPr lang="nl-NL" sz="2000" dirty="0">
                <a:latin typeface="Calibri" panose="020F0502020204030204" pitchFamily="34" charset="0"/>
                <a:ea typeface="Calibri" panose="020F0502020204030204" pitchFamily="34" charset="0"/>
                <a:cs typeface="Times New Roman" panose="02020603050405020304" pitchFamily="18" charset="0"/>
              </a:rPr>
              <a:t>Antropoloog Chris </a:t>
            </a:r>
            <a:r>
              <a:rPr lang="nl-NL" sz="2000" dirty="0" err="1">
                <a:latin typeface="Calibri" panose="020F0502020204030204" pitchFamily="34" charset="0"/>
                <a:ea typeface="Calibri" panose="020F0502020204030204" pitchFamily="34" charset="0"/>
                <a:cs typeface="Times New Roman" panose="02020603050405020304" pitchFamily="18" charset="0"/>
              </a:rPr>
              <a:t>Stringer</a:t>
            </a:r>
            <a:r>
              <a:rPr lang="nl-NL" sz="2000" dirty="0">
                <a:latin typeface="Calibri" panose="020F0502020204030204" pitchFamily="34" charset="0"/>
                <a:ea typeface="Calibri" panose="020F0502020204030204" pitchFamily="34" charset="0"/>
                <a:cs typeface="Times New Roman" panose="02020603050405020304" pitchFamily="18" charset="0"/>
              </a:rPr>
              <a:t> </a:t>
            </a:r>
            <a:r>
              <a:rPr lang="nl-NL" sz="2000" dirty="0">
                <a:solidFill>
                  <a:srgbClr val="5B9BD5"/>
                </a:solidFill>
                <a:latin typeface="Calibri" panose="020F0502020204030204" pitchFamily="34" charset="0"/>
                <a:ea typeface="Calibri" panose="020F0502020204030204" pitchFamily="34" charset="0"/>
                <a:cs typeface="Times New Roman" panose="02020603050405020304" pitchFamily="18" charset="0"/>
              </a:rPr>
              <a:t>daarentegen,</a:t>
            </a:r>
            <a:r>
              <a:rPr lang="nl-NL" sz="2000" dirty="0">
                <a:latin typeface="Calibri" panose="020F0502020204030204" pitchFamily="34" charset="0"/>
                <a:ea typeface="Calibri" panose="020F0502020204030204" pitchFamily="34" charset="0"/>
                <a:cs typeface="Times New Roman" panose="02020603050405020304" pitchFamily="18" charset="0"/>
              </a:rPr>
              <a:t> </a:t>
            </a:r>
            <a:r>
              <a:rPr lang="nl-NL" sz="2000" dirty="0">
                <a:solidFill>
                  <a:srgbClr val="ED7D31"/>
                </a:solidFill>
                <a:latin typeface="Calibri" panose="020F0502020204030204" pitchFamily="34" charset="0"/>
                <a:ea typeface="Calibri" panose="020F0502020204030204" pitchFamily="34" charset="0"/>
                <a:cs typeface="Times New Roman" panose="02020603050405020304" pitchFamily="18" charset="0"/>
              </a:rPr>
              <a:t>vindt dat de natuurlijke selectie wel degelijk nog bestaat.</a:t>
            </a:r>
            <a:endParaRPr lang="nl-NL" sz="2000" dirty="0"/>
          </a:p>
        </p:txBody>
      </p:sp>
      <p:pic>
        <p:nvPicPr>
          <p:cNvPr id="5" name="Audio 4">
            <a:hlinkClick r:id="" action="ppaction://media"/>
            <a:extLst>
              <a:ext uri="{FF2B5EF4-FFF2-40B4-BE49-F238E27FC236}">
                <a16:creationId xmlns:a16="http://schemas.microsoft.com/office/drawing/2014/main" id="{002AAA70-9233-DC4E-878F-A02C1FE7AB21}"/>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108204540"/>
      </p:ext>
    </p:extLst>
  </p:cSld>
  <p:clrMapOvr>
    <a:masterClrMapping/>
  </p:clrMapOvr>
  <mc:AlternateContent xmlns:mc="http://schemas.openxmlformats.org/markup-compatibility/2006" xmlns:p14="http://schemas.microsoft.com/office/powerpoint/2010/main">
    <mc:Choice Requires="p14">
      <p:transition spd="slow" p14:dur="2000" advTm="20207"/>
    </mc:Choice>
    <mc:Fallback xmlns="">
      <p:transition spd="slow" advTm="202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7"/>
                                        </p:tgtEl>
                                        <p:attrNameLst>
                                          <p:attrName>ppt_y</p:attrName>
                                        </p:attrNameLst>
                                      </p:cBhvr>
                                      <p:tavLst>
                                        <p:tav tm="0">
                                          <p:val>
                                            <p:strVal val="#ppt_y"/>
                                          </p:val>
                                        </p:tav>
                                        <p:tav tm="100000">
                                          <p:val>
                                            <p:strVal val="#ppt_y"/>
                                          </p:val>
                                        </p:tav>
                                      </p:tavLst>
                                    </p:anim>
                                    <p:anim calcmode="lin" valueType="num">
                                      <p:cBhvr>
                                        <p:cTn id="1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5"/>
                </p:tgtEl>
              </p:cMediaNode>
            </p:audio>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AD53CCDA-B75B-4C4B-B98A-DAA008E2BDF2}"/>
              </a:ext>
            </a:extLst>
          </p:cNvPr>
          <p:cNvGraphicFramePr>
            <a:graphicFrameLocks noGrp="1"/>
          </p:cNvGraphicFramePr>
          <p:nvPr>
            <p:extLst>
              <p:ext uri="{D42A27DB-BD31-4B8C-83A1-F6EECF244321}">
                <p14:modId xmlns:p14="http://schemas.microsoft.com/office/powerpoint/2010/main" val="2296572635"/>
              </p:ext>
            </p:extLst>
          </p:nvPr>
        </p:nvGraphicFramePr>
        <p:xfrm>
          <a:off x="499534" y="254001"/>
          <a:ext cx="11192931" cy="7074200"/>
        </p:xfrm>
        <a:graphic>
          <a:graphicData uri="http://schemas.openxmlformats.org/drawingml/2006/table">
            <a:tbl>
              <a:tblPr firstRow="1" firstCol="1" bandRow="1"/>
              <a:tblGrid>
                <a:gridCol w="1439783">
                  <a:extLst>
                    <a:ext uri="{9D8B030D-6E8A-4147-A177-3AD203B41FA5}">
                      <a16:colId xmlns:a16="http://schemas.microsoft.com/office/drawing/2014/main" val="1132449273"/>
                    </a:ext>
                  </a:extLst>
                </a:gridCol>
                <a:gridCol w="3345903">
                  <a:extLst>
                    <a:ext uri="{9D8B030D-6E8A-4147-A177-3AD203B41FA5}">
                      <a16:colId xmlns:a16="http://schemas.microsoft.com/office/drawing/2014/main" val="4246087166"/>
                    </a:ext>
                  </a:extLst>
                </a:gridCol>
                <a:gridCol w="3092772">
                  <a:extLst>
                    <a:ext uri="{9D8B030D-6E8A-4147-A177-3AD203B41FA5}">
                      <a16:colId xmlns:a16="http://schemas.microsoft.com/office/drawing/2014/main" val="1605990129"/>
                    </a:ext>
                  </a:extLst>
                </a:gridCol>
                <a:gridCol w="3314473">
                  <a:extLst>
                    <a:ext uri="{9D8B030D-6E8A-4147-A177-3AD203B41FA5}">
                      <a16:colId xmlns:a16="http://schemas.microsoft.com/office/drawing/2014/main" val="824034853"/>
                    </a:ext>
                  </a:extLst>
                </a:gridCol>
              </a:tblGrid>
              <a:tr h="323372">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267390"/>
                  </a:ext>
                </a:extLst>
              </a:tr>
              <a:tr h="2458088">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rPr>
                        <a:t>Natuurlijke selectie: wel/niet</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latin typeface="Arial" panose="020B0604020202020204" pitchFamily="34" charset="0"/>
                          <a:ea typeface="+mn-ea"/>
                          <a:cs typeface="Arial" panose="020B0604020202020204" pitchFamily="34" charset="0"/>
                        </a:rPr>
                        <a:t>Natuurlijke selectie,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Ik denk dat ik het wel eens ben met tekst 2, niet overal op aarde leeft de mens in voorspoed. Dat heb ik geleerd bij aardrijkskunde in klas 2.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Oh en trouwens: de mens heeft de techniek uitgevonden met zijn eigen brein, brein leeft, hoort bij de ‘natuur’, dus is er nog natuurlijke selectie, want brein bevat DNA en als daar een verandering in optreedt, krijg je een andere eigenschap en daar kan op geselecteerd worden. En als die verandering dan ook nog in je voortplantingscellen cellen zit, dan kan je die eigenschap overerven.  Dat heb ik geleerd in klas 2 bij biologie en herhaald bij WON in klas 4.</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662706"/>
                  </a:ext>
                </a:extLst>
              </a:tr>
              <a:tr h="2101918">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14578"/>
                  </a:ext>
                </a:extLst>
              </a:tr>
              <a:tr h="1131802">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2803428"/>
                  </a:ext>
                </a:extLst>
              </a:tr>
            </a:tbl>
          </a:graphicData>
        </a:graphic>
      </p:graphicFrame>
      <p:sp>
        <p:nvSpPr>
          <p:cNvPr id="5" name="Rectangle 2">
            <a:extLst>
              <a:ext uri="{FF2B5EF4-FFF2-40B4-BE49-F238E27FC236}">
                <a16:creationId xmlns:a16="http://schemas.microsoft.com/office/drawing/2014/main" id="{82847B6A-7EAC-E04D-B9D1-ED1EA2465F53}"/>
              </a:ext>
            </a:extLst>
          </p:cNvPr>
          <p:cNvSpPr>
            <a:spLocks noChangeArrowheads="1"/>
          </p:cNvSpPr>
          <p:nvPr/>
        </p:nvSpPr>
        <p:spPr bwMode="auto">
          <a:xfrm>
            <a:off x="3373438" y="17335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sp>
        <p:nvSpPr>
          <p:cNvPr id="7" name="Pijl rechts 6">
            <a:extLst>
              <a:ext uri="{FF2B5EF4-FFF2-40B4-BE49-F238E27FC236}">
                <a16:creationId xmlns:a16="http://schemas.microsoft.com/office/drawing/2014/main" id="{48C42014-EA08-2343-8C3D-6B4C79904612}"/>
              </a:ext>
            </a:extLst>
          </p:cNvPr>
          <p:cNvSpPr/>
          <p:nvPr/>
        </p:nvSpPr>
        <p:spPr>
          <a:xfrm rot="3035137">
            <a:off x="6422421" y="2831782"/>
            <a:ext cx="1309001" cy="554971"/>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6" name="Audio 5">
            <a:hlinkClick r:id="" action="ppaction://media"/>
            <a:extLst>
              <a:ext uri="{FF2B5EF4-FFF2-40B4-BE49-F238E27FC236}">
                <a16:creationId xmlns:a16="http://schemas.microsoft.com/office/drawing/2014/main" id="{0A45173E-41E3-9A41-8D3A-C77A816B721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46817948"/>
      </p:ext>
    </p:extLst>
  </p:cSld>
  <p:clrMapOvr>
    <a:masterClrMapping/>
  </p:clrMapOvr>
  <mc:AlternateContent xmlns:mc="http://schemas.openxmlformats.org/markup-compatibility/2006" xmlns:p14="http://schemas.microsoft.com/office/powerpoint/2010/main">
    <mc:Choice Requires="p14">
      <p:transition spd="slow" p14:dur="2000" advTm="10896"/>
    </mc:Choice>
    <mc:Fallback xmlns="">
      <p:transition spd="slow" advTm="10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A94D6B89-7502-1F40-BBDD-46A6880BBA2D}"/>
              </a:ext>
            </a:extLst>
          </p:cNvPr>
          <p:cNvSpPr/>
          <p:nvPr/>
        </p:nvSpPr>
        <p:spPr>
          <a:xfrm>
            <a:off x="653143" y="559136"/>
            <a:ext cx="11166324" cy="1938992"/>
          </a:xfrm>
          <a:prstGeom prst="rect">
            <a:avLst/>
          </a:prstGeom>
        </p:spPr>
        <p:txBody>
          <a:bodyPr wrap="square">
            <a:spAutoFit/>
          </a:bodyPr>
          <a:lstStyle/>
          <a:p>
            <a:r>
              <a:rPr lang="nl-NL" sz="2400" dirty="0">
                <a:latin typeface="Calibri" panose="020F0502020204030204" pitchFamily="34" charset="0"/>
                <a:ea typeface="Calibri" panose="020F0502020204030204" pitchFamily="34" charset="0"/>
                <a:cs typeface="Times New Roman" panose="02020603050405020304" pitchFamily="18" charset="0"/>
              </a:rPr>
              <a:t>Volgens geneticus Steve Jones </a:t>
            </a:r>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evolueert de mens niet meer, omdat het mechanisme achter evolutie, de natuurlijke selectie, niet meer bestaat. De mens wordt tegenwoordig immers best oud (Jones, 2008).</a:t>
            </a:r>
            <a:r>
              <a:rPr lang="nl-NL" sz="2400" dirty="0">
                <a:latin typeface="Calibri" panose="020F0502020204030204" pitchFamily="34" charset="0"/>
                <a:ea typeface="Calibri" panose="020F0502020204030204" pitchFamily="34" charset="0"/>
                <a:cs typeface="Times New Roman" panose="02020603050405020304" pitchFamily="18" charset="0"/>
              </a:rPr>
              <a:t> </a:t>
            </a:r>
            <a:r>
              <a:rPr lang="nl-NL" sz="2400" dirty="0">
                <a:solidFill>
                  <a:schemeClr val="accent6"/>
                </a:solidFill>
              </a:rPr>
              <a:t>De mens wordt tegenwoordig immers best oud (Jones, 2008). </a:t>
            </a:r>
            <a:r>
              <a:rPr lang="nl-NL" sz="2400" dirty="0">
                <a:solidFill>
                  <a:srgbClr val="7030A0"/>
                </a:solidFill>
                <a:latin typeface="Calibri" panose="020F0502020204030204" pitchFamily="34" charset="0"/>
                <a:ea typeface="Calibri" panose="020F0502020204030204" pitchFamily="34" charset="0"/>
                <a:cs typeface="Times New Roman" panose="02020603050405020304" pitchFamily="18" charset="0"/>
              </a:rPr>
              <a:t>De selectie is dus kunstmatig geworden, net als de techniek zelf. </a:t>
            </a:r>
            <a:r>
              <a:rPr lang="nl-NL" sz="2400" dirty="0">
                <a:latin typeface="Calibri" panose="020F0502020204030204" pitchFamily="34" charset="0"/>
                <a:ea typeface="Calibri" panose="020F0502020204030204" pitchFamily="34" charset="0"/>
                <a:cs typeface="Times New Roman" panose="02020603050405020304" pitchFamily="18" charset="0"/>
              </a:rPr>
              <a:t>Antropoloog Chris </a:t>
            </a:r>
            <a:r>
              <a:rPr lang="nl-NL" sz="2400" dirty="0" err="1">
                <a:latin typeface="Calibri" panose="020F0502020204030204" pitchFamily="34" charset="0"/>
                <a:ea typeface="Calibri" panose="020F0502020204030204" pitchFamily="34" charset="0"/>
                <a:cs typeface="Times New Roman" panose="02020603050405020304" pitchFamily="18" charset="0"/>
              </a:rPr>
              <a:t>Stringer</a:t>
            </a:r>
            <a:r>
              <a:rPr lang="nl-NL" sz="2400" dirty="0">
                <a:latin typeface="Calibri" panose="020F0502020204030204" pitchFamily="34" charset="0"/>
                <a:ea typeface="Calibri" panose="020F0502020204030204" pitchFamily="34" charset="0"/>
                <a:cs typeface="Times New Roman" panose="02020603050405020304" pitchFamily="18" charset="0"/>
              </a:rPr>
              <a:t> </a:t>
            </a:r>
            <a:r>
              <a:rPr lang="nl-NL" sz="2400" dirty="0">
                <a:solidFill>
                  <a:srgbClr val="5B9BD5"/>
                </a:solidFill>
                <a:latin typeface="Calibri" panose="020F0502020204030204" pitchFamily="34" charset="0"/>
                <a:ea typeface="Calibri" panose="020F0502020204030204" pitchFamily="34" charset="0"/>
                <a:cs typeface="Times New Roman" panose="02020603050405020304" pitchFamily="18" charset="0"/>
              </a:rPr>
              <a:t>daarentegen,</a:t>
            </a:r>
            <a:r>
              <a:rPr lang="nl-NL" sz="2400" dirty="0">
                <a:latin typeface="Calibri" panose="020F0502020204030204" pitchFamily="34" charset="0"/>
                <a:ea typeface="Calibri" panose="020F0502020204030204" pitchFamily="34" charset="0"/>
                <a:cs typeface="Times New Roman" panose="02020603050405020304" pitchFamily="18" charset="0"/>
              </a:rPr>
              <a:t> </a:t>
            </a:r>
            <a:r>
              <a:rPr lang="nl-NL" sz="2400" dirty="0">
                <a:solidFill>
                  <a:srgbClr val="ED7D31"/>
                </a:solidFill>
                <a:latin typeface="Calibri" panose="020F0502020204030204" pitchFamily="34" charset="0"/>
                <a:ea typeface="Calibri" panose="020F0502020204030204" pitchFamily="34" charset="0"/>
                <a:cs typeface="Times New Roman" panose="02020603050405020304" pitchFamily="18" charset="0"/>
              </a:rPr>
              <a:t>vindt dat de natuurlijke selectie wel degelijk nog bestaat.</a:t>
            </a:r>
            <a:endParaRPr lang="nl-NL" sz="2400" dirty="0">
              <a:solidFill>
                <a:schemeClr val="accent6"/>
              </a:solidFill>
            </a:endParaRPr>
          </a:p>
        </p:txBody>
      </p:sp>
      <p:sp>
        <p:nvSpPr>
          <p:cNvPr id="2" name="Tekstvak 1">
            <a:extLst>
              <a:ext uri="{FF2B5EF4-FFF2-40B4-BE49-F238E27FC236}">
                <a16:creationId xmlns:a16="http://schemas.microsoft.com/office/drawing/2014/main" id="{460FB157-427C-8C43-837D-5B23F4686541}"/>
              </a:ext>
            </a:extLst>
          </p:cNvPr>
          <p:cNvSpPr txBox="1"/>
          <p:nvPr/>
        </p:nvSpPr>
        <p:spPr>
          <a:xfrm>
            <a:off x="653143" y="2354656"/>
            <a:ext cx="10763045" cy="830997"/>
          </a:xfrm>
          <a:prstGeom prst="rect">
            <a:avLst/>
          </a:prstGeom>
          <a:noFill/>
        </p:spPr>
        <p:txBody>
          <a:bodyPr wrap="square" rtlCol="0">
            <a:spAutoFit/>
          </a:bodyPr>
          <a:lstStyle/>
          <a:p>
            <a:r>
              <a:rPr lang="nl-NL" sz="2400" dirty="0">
                <a:solidFill>
                  <a:srgbClr val="ED7D31"/>
                </a:solidFill>
                <a:latin typeface="Calibri" panose="020F0502020204030204" pitchFamily="34" charset="0"/>
                <a:ea typeface="Calibri" panose="020F0502020204030204" pitchFamily="34" charset="0"/>
                <a:cs typeface="Times New Roman" panose="02020603050405020304" pitchFamily="18" charset="0"/>
              </a:rPr>
              <a:t>Want, zegt hij, alleen het rijke deel van de mensheid op aarde heeft voldoende te eten en toegang tot de gezondheidszorg (</a:t>
            </a:r>
            <a:r>
              <a:rPr lang="nl-NL" sz="2400" dirty="0" err="1">
                <a:solidFill>
                  <a:srgbClr val="ED7D31"/>
                </a:solidFill>
                <a:latin typeface="Calibri" panose="020F0502020204030204" pitchFamily="34" charset="0"/>
                <a:ea typeface="Calibri" panose="020F0502020204030204" pitchFamily="34" charset="0"/>
                <a:cs typeface="Times New Roman" panose="02020603050405020304" pitchFamily="18" charset="0"/>
              </a:rPr>
              <a:t>Stringer</a:t>
            </a:r>
            <a:r>
              <a:rPr lang="nl-NL" sz="2400" dirty="0">
                <a:solidFill>
                  <a:srgbClr val="ED7D31"/>
                </a:solidFill>
                <a:latin typeface="Calibri" panose="020F0502020204030204" pitchFamily="34" charset="0"/>
                <a:ea typeface="Calibri" panose="020F0502020204030204" pitchFamily="34" charset="0"/>
                <a:cs typeface="Times New Roman" panose="02020603050405020304" pitchFamily="18" charset="0"/>
              </a:rPr>
              <a:t>, 2012).</a:t>
            </a:r>
            <a:endParaRPr lang="nl-NL" sz="2400" dirty="0"/>
          </a:p>
        </p:txBody>
      </p:sp>
      <p:pic>
        <p:nvPicPr>
          <p:cNvPr id="6" name="Audio 5">
            <a:hlinkClick r:id="" action="ppaction://media"/>
            <a:extLst>
              <a:ext uri="{FF2B5EF4-FFF2-40B4-BE49-F238E27FC236}">
                <a16:creationId xmlns:a16="http://schemas.microsoft.com/office/drawing/2014/main" id="{AFA33709-8934-594F-A5F9-197CE992BEE3}"/>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3605810635"/>
      </p:ext>
    </p:extLst>
  </p:cSld>
  <p:clrMapOvr>
    <a:masterClrMapping/>
  </p:clrMapOvr>
  <mc:AlternateContent xmlns:mc="http://schemas.openxmlformats.org/markup-compatibility/2006" xmlns:p14="http://schemas.microsoft.com/office/powerpoint/2010/main">
    <mc:Choice Requires="p14">
      <p:transition spd="slow" p14:dur="2000" advTm="21689"/>
    </mc:Choice>
    <mc:Fallback xmlns="">
      <p:transition spd="slow" advTm="216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2"/>
                                        </p:tgtEl>
                                        <p:attrNameLst>
                                          <p:attrName>ppt_y</p:attrName>
                                        </p:attrNameLst>
                                      </p:cBhvr>
                                      <p:tavLst>
                                        <p:tav tm="0">
                                          <p:val>
                                            <p:strVal val="#ppt_y"/>
                                          </p:val>
                                        </p:tav>
                                        <p:tav tm="100000">
                                          <p:val>
                                            <p:strVal val="#ppt_y"/>
                                          </p:val>
                                        </p:tav>
                                      </p:tavLst>
                                    </p:anim>
                                    <p:anim calcmode="lin" valueType="num">
                                      <p:cBhvr>
                                        <p:cTn id="13"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6"/>
                </p:tgtEl>
              </p:cMediaNode>
            </p:audio>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 3">
            <a:extLst>
              <a:ext uri="{FF2B5EF4-FFF2-40B4-BE49-F238E27FC236}">
                <a16:creationId xmlns:a16="http://schemas.microsoft.com/office/drawing/2014/main" id="{AD53CCDA-B75B-4C4B-B98A-DAA008E2BDF2}"/>
              </a:ext>
            </a:extLst>
          </p:cNvPr>
          <p:cNvGraphicFramePr>
            <a:graphicFrameLocks noGrp="1"/>
          </p:cNvGraphicFramePr>
          <p:nvPr>
            <p:extLst>
              <p:ext uri="{D42A27DB-BD31-4B8C-83A1-F6EECF244321}">
                <p14:modId xmlns:p14="http://schemas.microsoft.com/office/powerpoint/2010/main" val="4165352907"/>
              </p:ext>
            </p:extLst>
          </p:nvPr>
        </p:nvGraphicFramePr>
        <p:xfrm>
          <a:off x="499534" y="171450"/>
          <a:ext cx="11192931" cy="7192255"/>
        </p:xfrm>
        <a:graphic>
          <a:graphicData uri="http://schemas.openxmlformats.org/drawingml/2006/table">
            <a:tbl>
              <a:tblPr firstRow="1" firstCol="1" bandRow="1"/>
              <a:tblGrid>
                <a:gridCol w="1439783">
                  <a:extLst>
                    <a:ext uri="{9D8B030D-6E8A-4147-A177-3AD203B41FA5}">
                      <a16:colId xmlns:a16="http://schemas.microsoft.com/office/drawing/2014/main" val="1132449273"/>
                    </a:ext>
                  </a:extLst>
                </a:gridCol>
                <a:gridCol w="3345903">
                  <a:extLst>
                    <a:ext uri="{9D8B030D-6E8A-4147-A177-3AD203B41FA5}">
                      <a16:colId xmlns:a16="http://schemas.microsoft.com/office/drawing/2014/main" val="4246087166"/>
                    </a:ext>
                  </a:extLst>
                </a:gridCol>
                <a:gridCol w="3092772">
                  <a:extLst>
                    <a:ext uri="{9D8B030D-6E8A-4147-A177-3AD203B41FA5}">
                      <a16:colId xmlns:a16="http://schemas.microsoft.com/office/drawing/2014/main" val="1605990129"/>
                    </a:ext>
                  </a:extLst>
                </a:gridCol>
                <a:gridCol w="3314473">
                  <a:extLst>
                    <a:ext uri="{9D8B030D-6E8A-4147-A177-3AD203B41FA5}">
                      <a16:colId xmlns:a16="http://schemas.microsoft.com/office/drawing/2014/main" val="824034853"/>
                    </a:ext>
                  </a:extLst>
                </a:gridCol>
              </a:tblGrid>
              <a:tr h="453335">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Vergelijkbare argumentatie</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1/Auteur 1</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Bron 2/Auteur 2</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b="1" dirty="0">
                          <a:solidFill>
                            <a:srgbClr val="000000"/>
                          </a:solidFill>
                          <a:effectLst/>
                          <a:latin typeface="Helvetica" pitchFamily="2" charset="0"/>
                          <a:ea typeface="Arial Unicode MS" panose="020B0604020202020204" pitchFamily="34" charset="-128"/>
                          <a:cs typeface="Arial Unicode MS" panose="020B0604020202020204" pitchFamily="34" charset="-128"/>
                        </a:rPr>
                        <a:t>Eigen toelichting/kritische noot</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7267390"/>
                  </a:ext>
                </a:extLst>
              </a:tr>
              <a:tr h="2458088">
                <a:tc>
                  <a:txBody>
                    <a:bodyPr/>
                    <a:lstStyle/>
                    <a:p>
                      <a:pPr>
                        <a:spcAft>
                          <a:spcPts val="0"/>
                        </a:spcAft>
                      </a:pPr>
                      <a:r>
                        <a:rPr lang="nl-NL" sz="1400" u="sng" dirty="0">
                          <a:solidFill>
                            <a:srgbClr val="000000"/>
                          </a:solidFill>
                          <a:effectLst/>
                          <a:latin typeface="Helvetica" pitchFamily="2" charset="0"/>
                          <a:ea typeface="Arial Unicode MS" panose="020B0604020202020204" pitchFamily="34" charset="-128"/>
                          <a:cs typeface="Arial Unicode MS" panose="020B0604020202020204" pitchFamily="34" charset="-128"/>
                        </a:rPr>
                        <a:t>Argument 1</a:t>
                      </a: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rPr>
                        <a:t>Natuurlijke selectie: wel/niet</a:t>
                      </a: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1</a:t>
                      </a:r>
                    </a:p>
                    <a:p>
                      <a:r>
                        <a:rPr lang="nl-NL" sz="1400" b="1" kern="1200" dirty="0">
                          <a:solidFill>
                            <a:schemeClr val="accent6"/>
                          </a:solidFill>
                          <a:effectLst/>
                          <a:latin typeface="Arial" panose="020B0604020202020204" pitchFamily="34" charset="0"/>
                          <a:ea typeface="+mn-ea"/>
                          <a:cs typeface="Arial" panose="020B0604020202020204" pitchFamily="34" charset="0"/>
                        </a:rPr>
                        <a:t>Natuurlijke selectie, het mechanisme van evolutie, bestaat niet meer.</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r>
                        <a:rPr lang="nl-NL" sz="1400" b="1" kern="1200" dirty="0">
                          <a:solidFill>
                            <a:schemeClr val="accent6"/>
                          </a:solidFill>
                          <a:effectLst/>
                          <a:latin typeface="Arial" panose="020B0604020202020204" pitchFamily="34" charset="0"/>
                          <a:ea typeface="+mn-ea"/>
                          <a:cs typeface="Arial" panose="020B0604020202020204" pitchFamily="34" charset="0"/>
                        </a:rPr>
                        <a:t>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6"/>
                          </a:solidFill>
                          <a:effectLst/>
                          <a:latin typeface="Arial" panose="020B0604020202020204" pitchFamily="34" charset="0"/>
                          <a:ea typeface="+mn-ea"/>
                          <a:cs typeface="Arial" panose="020B0604020202020204" pitchFamily="34" charset="0"/>
                        </a:rPr>
                        <a:t>De mens heeft een hoge levensverwachting </a:t>
                      </a:r>
                      <a:endParaRPr lang="nl-NL" sz="1400" kern="1200" dirty="0">
                        <a:solidFill>
                          <a:schemeClr val="accent6"/>
                        </a:solidFill>
                        <a:effectLst/>
                        <a:latin typeface="Arial" panose="020B0604020202020204" pitchFamily="34" charset="0"/>
                        <a:ea typeface="+mn-ea"/>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nl-NL" sz="1400" b="1" kern="1200" dirty="0">
                          <a:solidFill>
                            <a:schemeClr val="tx1"/>
                          </a:solidFill>
                          <a:effectLst/>
                          <a:latin typeface="Arial" panose="020B0604020202020204" pitchFamily="34" charset="0"/>
                          <a:ea typeface="+mn-ea"/>
                          <a:cs typeface="Arial" panose="020B0604020202020204" pitchFamily="34" charset="0"/>
                        </a:rPr>
                        <a:t>2</a:t>
                      </a:r>
                    </a:p>
                    <a:p>
                      <a:r>
                        <a:rPr lang="nl-NL" sz="1400" b="1" kern="1200" dirty="0">
                          <a:solidFill>
                            <a:schemeClr val="accent2"/>
                          </a:solidFill>
                          <a:effectLst/>
                          <a:latin typeface="Arial" panose="020B0604020202020204" pitchFamily="34" charset="0"/>
                          <a:ea typeface="+mn-ea"/>
                          <a:cs typeface="Arial" panose="020B0604020202020204" pitchFamily="34" charset="0"/>
                        </a:rPr>
                        <a:t>Er is wel natuurlijke selectie en dus evolutie</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r>
                        <a:rPr lang="nl-NL" sz="1400" b="1" kern="1200" dirty="0">
                          <a:solidFill>
                            <a:schemeClr val="accent2"/>
                          </a:solidFill>
                          <a:effectLst/>
                          <a:latin typeface="Arial" panose="020B0604020202020204" pitchFamily="34" charset="0"/>
                          <a:ea typeface="+mn-ea"/>
                          <a:cs typeface="Arial" panose="020B0604020202020204" pitchFamily="34" charset="0"/>
                        </a:rPr>
                        <a:t>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lvl="0" indent="-285750">
                        <a:buFont typeface="Arial" panose="020B0604020202020204" pitchFamily="34" charset="0"/>
                        <a:buChar char="•"/>
                      </a:pPr>
                      <a:r>
                        <a:rPr lang="nl-NL" sz="1400" b="1" kern="1200" dirty="0">
                          <a:solidFill>
                            <a:schemeClr val="accent2"/>
                          </a:solidFill>
                          <a:effectLst/>
                          <a:latin typeface="Arial" panose="020B0604020202020204" pitchFamily="34" charset="0"/>
                          <a:ea typeface="+mn-ea"/>
                          <a:cs typeface="Arial" panose="020B0604020202020204" pitchFamily="34" charset="0"/>
                        </a:rPr>
                        <a:t>Er zijn genoeg mensen zonder voedsel en gezondheidszorg </a:t>
                      </a:r>
                      <a:endParaRPr lang="nl-NL" sz="1400" kern="1200" dirty="0">
                        <a:solidFill>
                          <a:schemeClr val="accent2"/>
                        </a:solidFill>
                        <a:effectLst/>
                        <a:latin typeface="Arial" panose="020B0604020202020204" pitchFamily="34" charset="0"/>
                        <a:ea typeface="+mn-ea"/>
                        <a:cs typeface="Arial" panose="020B0604020202020204" pitchFamily="34" charset="0"/>
                      </a:endParaRPr>
                    </a:p>
                    <a:p>
                      <a:pPr marL="285750" indent="-285750">
                        <a:buFont typeface="Arial" panose="020B0604020202020204" pitchFamily="34" charset="0"/>
                        <a:buChar char="•"/>
                      </a:pPr>
                      <a:r>
                        <a:rPr lang="en-US" sz="1400" b="1" kern="1200" dirty="0">
                          <a:solidFill>
                            <a:schemeClr val="accent2"/>
                          </a:solidFill>
                          <a:effectLst/>
                          <a:latin typeface="Arial" panose="020B0604020202020204" pitchFamily="34" charset="0"/>
                          <a:ea typeface="+mn-ea"/>
                          <a:cs typeface="Arial" panose="020B0604020202020204" pitchFamily="34" charset="0"/>
                        </a:rPr>
                        <a:t>In </a:t>
                      </a:r>
                      <a:r>
                        <a:rPr lang="en-US" sz="1400" b="1" kern="1200" dirty="0" err="1">
                          <a:solidFill>
                            <a:schemeClr val="accent2"/>
                          </a:solidFill>
                          <a:effectLst/>
                          <a:latin typeface="Arial" panose="020B0604020202020204" pitchFamily="34" charset="0"/>
                          <a:ea typeface="+mn-ea"/>
                          <a:cs typeface="Arial" panose="020B0604020202020204" pitchFamily="34" charset="0"/>
                        </a:rPr>
                        <a:t>arme</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landen</a:t>
                      </a:r>
                      <a:r>
                        <a:rPr lang="en-US" sz="1400" b="1" kern="1200" dirty="0">
                          <a:solidFill>
                            <a:schemeClr val="accent2"/>
                          </a:solidFill>
                          <a:effectLst/>
                          <a:latin typeface="Arial" panose="020B0604020202020204" pitchFamily="34" charset="0"/>
                          <a:ea typeface="+mn-ea"/>
                          <a:cs typeface="Arial" panose="020B0604020202020204" pitchFamily="34" charset="0"/>
                        </a:rPr>
                        <a:t> </a:t>
                      </a:r>
                      <a:r>
                        <a:rPr lang="en-US" sz="1400" b="1" kern="1200" dirty="0" err="1">
                          <a:solidFill>
                            <a:schemeClr val="accent2"/>
                          </a:solidFill>
                          <a:effectLst/>
                          <a:latin typeface="Arial" panose="020B0604020202020204" pitchFamily="34" charset="0"/>
                          <a:ea typeface="+mn-ea"/>
                          <a:cs typeface="Arial" panose="020B0604020202020204" pitchFamily="34" charset="0"/>
                        </a:rPr>
                        <a:t>veel</a:t>
                      </a:r>
                      <a:r>
                        <a:rPr lang="en-US" sz="1400" b="1" kern="1200" dirty="0">
                          <a:solidFill>
                            <a:schemeClr val="accent2"/>
                          </a:solidFill>
                          <a:effectLst/>
                          <a:latin typeface="Arial" panose="020B0604020202020204" pitchFamily="34" charset="0"/>
                          <a:ea typeface="+mn-ea"/>
                          <a:cs typeface="Arial" panose="020B0604020202020204" pitchFamily="34" charset="0"/>
                        </a:rPr>
                        <a:t> gevaarlijke </a:t>
                      </a:r>
                      <a:r>
                        <a:rPr lang="en-US" sz="1400" b="1" kern="1200" dirty="0" err="1">
                          <a:solidFill>
                            <a:schemeClr val="accent2"/>
                          </a:solidFill>
                          <a:effectLst/>
                          <a:latin typeface="Arial" panose="020B0604020202020204" pitchFamily="34" charset="0"/>
                          <a:ea typeface="+mn-ea"/>
                          <a:cs typeface="Arial" panose="020B0604020202020204" pitchFamily="34" charset="0"/>
                        </a:rPr>
                        <a:t>infectieziekten</a:t>
                      </a:r>
                      <a:r>
                        <a:rPr lang="nl-NL" sz="1400" dirty="0">
                          <a:solidFill>
                            <a:schemeClr val="accent2"/>
                          </a:solidFill>
                          <a:effectLst/>
                          <a:latin typeface="Arial" panose="020B0604020202020204" pitchFamily="34" charset="0"/>
                          <a:cs typeface="Arial" panose="020B0604020202020204" pitchFamily="34" charset="0"/>
                        </a:rPr>
                        <a:t> </a:t>
                      </a:r>
                      <a:endParaRPr lang="nl-NL" sz="1400" dirty="0">
                        <a:solidFill>
                          <a:schemeClr val="accent2"/>
                        </a:solidFill>
                        <a:effectLst/>
                        <a:latin typeface="Arial" panose="020B0604020202020204" pitchFamily="34" charset="0"/>
                        <a:ea typeface="Arial Unicode MS" panose="020B0604020202020204" pitchFamily="34" charset="-128"/>
                        <a:cs typeface="Arial" panose="020B0604020202020204" pitchFamily="34" charset="0"/>
                      </a:endParaRPr>
                    </a:p>
                    <a:p>
                      <a:pPr>
                        <a:spcAft>
                          <a:spcPts val="0"/>
                        </a:spcAft>
                      </a:pP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1400" dirty="0">
                          <a:solidFill>
                            <a:srgbClr val="7030A0"/>
                          </a:solidFill>
                          <a:effectLst/>
                          <a:latin typeface="Calibri" panose="020F0502020204030204" pitchFamily="34" charset="0"/>
                          <a:ea typeface="Arial Unicode MS" panose="020B0604020202020204" pitchFamily="34" charset="-128"/>
                          <a:cs typeface="Arial Unicode MS" panose="020B0604020202020204" pitchFamily="34" charset="-128"/>
                        </a:rPr>
                        <a:t>1. Ik denk dat ik het wel eens ben met tekst 2, niet overal op aarde leeft de mens in voorspoed. Dat heb ik geleerd bij aardrijkskunde in klas 2. </a:t>
                      </a:r>
                      <a:endParaRPr lang="nl-NL" sz="14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1400" dirty="0">
                          <a:solidFill>
                            <a:srgbClr val="7030A0"/>
                          </a:solidFill>
                          <a:effectLst/>
                          <a:highlight>
                            <a:srgbClr val="FFFF00"/>
                          </a:highlight>
                          <a:latin typeface="Calibri" panose="020F0502020204030204" pitchFamily="34" charset="0"/>
                          <a:ea typeface="Arial Unicode MS" panose="020B0604020202020204" pitchFamily="34" charset="-128"/>
                          <a:cs typeface="Arial Unicode MS" panose="020B0604020202020204" pitchFamily="34" charset="-128"/>
                        </a:rPr>
                        <a:t>Oh en trouwens: </a:t>
                      </a:r>
                    </a:p>
                    <a:p>
                      <a:pPr>
                        <a:spcAft>
                          <a:spcPts val="0"/>
                        </a:spcAft>
                      </a:pPr>
                      <a:r>
                        <a:rPr lang="nl-NL" sz="2000" b="1" dirty="0">
                          <a:solidFill>
                            <a:srgbClr val="7030A0"/>
                          </a:solidFill>
                          <a:effectLst/>
                          <a:highlight>
                            <a:srgbClr val="FFFF00"/>
                          </a:highlight>
                          <a:latin typeface="Calibri" panose="020F0502020204030204" pitchFamily="34" charset="0"/>
                          <a:ea typeface="Arial Unicode MS" panose="020B0604020202020204" pitchFamily="34" charset="-128"/>
                          <a:cs typeface="Arial Unicode MS" panose="020B0604020202020204" pitchFamily="34" charset="-128"/>
                        </a:rPr>
                        <a:t>2. </a:t>
                      </a:r>
                      <a:r>
                        <a:rPr lang="nl-NL" sz="1400" dirty="0">
                          <a:solidFill>
                            <a:srgbClr val="7030A0"/>
                          </a:solidFill>
                          <a:effectLst/>
                          <a:highlight>
                            <a:srgbClr val="FFFF00"/>
                          </a:highlight>
                          <a:latin typeface="Calibri" panose="020F0502020204030204" pitchFamily="34" charset="0"/>
                          <a:ea typeface="Arial Unicode MS" panose="020B0604020202020204" pitchFamily="34" charset="-128"/>
                          <a:cs typeface="Arial Unicode MS" panose="020B0604020202020204" pitchFamily="34" charset="-128"/>
                        </a:rPr>
                        <a:t>de mens heeft de techniek uitgevonden met zijn eigen brein, brein leeft, hoort bij de ‘natuur’, dus is er nog natuurlijke selectie, want brein bevat DNA en als daar een verandering in optreedt, krijg je een andere eigenschap en daar kan op geselecteerd worden. En als die verandering dan ook nog in je voortplantingscellen cellen zit, dan kan je die eigenschap overerven.  Dat heb ik geleerd in klas 2 bij biologie en herhaald bij WON in klas 4.</a:t>
                      </a:r>
                      <a:endParaRPr lang="nl-NL" sz="1400" dirty="0">
                        <a:solidFill>
                          <a:srgbClr val="000000"/>
                        </a:solidFill>
                        <a:effectLst/>
                        <a:highlight>
                          <a:srgbClr val="FFFF00"/>
                        </a:highligh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3662706"/>
                  </a:ext>
                </a:extLst>
              </a:tr>
              <a:tr h="2101918">
                <a:tc>
                  <a:txBody>
                    <a:bodyPr/>
                    <a:lstStyle/>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dirty="0">
                          <a:solidFill>
                            <a:srgbClr val="000000"/>
                          </a:solidFill>
                          <a:effectLst/>
                          <a:latin typeface="Arial" panose="020B0604020202020204" pitchFamily="34"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2114578"/>
                  </a:ext>
                </a:extLst>
              </a:tr>
              <a:tr h="1131802">
                <a:tc>
                  <a:txBody>
                    <a:bodyPr/>
                    <a:lstStyle/>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p>
                      <a:pPr>
                        <a:spcAft>
                          <a:spcPts val="0"/>
                        </a:spcAft>
                      </a:pPr>
                      <a:r>
                        <a:rPr lang="nl-NL" sz="800">
                          <a:solidFill>
                            <a:srgbClr val="00B0F0"/>
                          </a:solidFill>
                          <a:effectLst/>
                          <a:latin typeface="Helvetica" pitchFamily="2" charset="0"/>
                          <a:ea typeface="Arial Unicode MS" panose="020B0604020202020204" pitchFamily="34" charset="-128"/>
                          <a:cs typeface="Arial Unicode MS" panose="020B0604020202020204" pitchFamily="34" charset="-128"/>
                        </a:rPr>
                        <a:t> </a:t>
                      </a:r>
                      <a:endParaRPr lang="nl-NL" sz="70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nl-NL" sz="800" dirty="0">
                          <a:solidFill>
                            <a:srgbClr val="000000"/>
                          </a:solidFill>
                          <a:effectLst/>
                          <a:latin typeface="Helvetica" pitchFamily="2" charset="0"/>
                          <a:ea typeface="Arial Unicode MS" panose="020B0604020202020204" pitchFamily="34" charset="-128"/>
                          <a:cs typeface="Arial Unicode MS" panose="020B0604020202020204" pitchFamily="34" charset="-128"/>
                        </a:rPr>
                        <a:t> </a:t>
                      </a:r>
                      <a:endParaRPr lang="nl-NL" sz="700" dirty="0">
                        <a:solidFill>
                          <a:srgbClr val="000000"/>
                        </a:solidFill>
                        <a:effectLst/>
                        <a:latin typeface="Helvetica" pitchFamily="2" charset="0"/>
                        <a:ea typeface="Arial Unicode MS" panose="020B0604020202020204" pitchFamily="34" charset="-128"/>
                        <a:cs typeface="Arial Unicode MS" panose="020B0604020202020204" pitchFamily="34" charset="-128"/>
                      </a:endParaRPr>
                    </a:p>
                  </a:txBody>
                  <a:tcPr marL="44604" marR="446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2803428"/>
                  </a:ext>
                </a:extLst>
              </a:tr>
            </a:tbl>
          </a:graphicData>
        </a:graphic>
      </p:graphicFrame>
      <p:sp>
        <p:nvSpPr>
          <p:cNvPr id="5" name="Rectangle 2">
            <a:extLst>
              <a:ext uri="{FF2B5EF4-FFF2-40B4-BE49-F238E27FC236}">
                <a16:creationId xmlns:a16="http://schemas.microsoft.com/office/drawing/2014/main" id="{82847B6A-7EAC-E04D-B9D1-ED1EA2465F53}"/>
              </a:ext>
            </a:extLst>
          </p:cNvPr>
          <p:cNvSpPr>
            <a:spLocks noChangeArrowheads="1"/>
          </p:cNvSpPr>
          <p:nvPr/>
        </p:nvSpPr>
        <p:spPr bwMode="auto">
          <a:xfrm>
            <a:off x="3373438" y="173355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nl-NL"/>
          </a:p>
        </p:txBody>
      </p:sp>
      <p:sp>
        <p:nvSpPr>
          <p:cNvPr id="7" name="Pijl rechts 6">
            <a:extLst>
              <a:ext uri="{FF2B5EF4-FFF2-40B4-BE49-F238E27FC236}">
                <a16:creationId xmlns:a16="http://schemas.microsoft.com/office/drawing/2014/main" id="{48C42014-EA08-2343-8C3D-6B4C79904612}"/>
              </a:ext>
            </a:extLst>
          </p:cNvPr>
          <p:cNvSpPr/>
          <p:nvPr/>
        </p:nvSpPr>
        <p:spPr>
          <a:xfrm rot="9901197">
            <a:off x="6797978" y="2714282"/>
            <a:ext cx="1309001" cy="554971"/>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6" name="Audio 5">
            <a:hlinkClick r:id="" action="ppaction://media"/>
            <a:extLst>
              <a:ext uri="{FF2B5EF4-FFF2-40B4-BE49-F238E27FC236}">
                <a16:creationId xmlns:a16="http://schemas.microsoft.com/office/drawing/2014/main" id="{D4BFC17C-A025-3C45-8C90-A9BCDF58CEA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580590550"/>
      </p:ext>
    </p:extLst>
  </p:cSld>
  <p:clrMapOvr>
    <a:masterClrMapping/>
  </p:clrMapOvr>
  <mc:AlternateContent xmlns:mc="http://schemas.openxmlformats.org/markup-compatibility/2006" xmlns:p14="http://schemas.microsoft.com/office/powerpoint/2010/main">
    <mc:Choice Requires="p14">
      <p:transition spd="slow" p14:dur="2000" advTm="16039"/>
    </mc:Choice>
    <mc:Fallback xmlns="">
      <p:transition spd="slow" advTm="160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A94D6B89-7502-1F40-BBDD-46A6880BBA2D}"/>
              </a:ext>
            </a:extLst>
          </p:cNvPr>
          <p:cNvSpPr/>
          <p:nvPr/>
        </p:nvSpPr>
        <p:spPr>
          <a:xfrm>
            <a:off x="474133" y="559136"/>
            <a:ext cx="10942055" cy="2677656"/>
          </a:xfrm>
          <a:prstGeom prst="rect">
            <a:avLst/>
          </a:prstGeom>
        </p:spPr>
        <p:txBody>
          <a:bodyPr wrap="square">
            <a:spAutoFit/>
          </a:bodyPr>
          <a:lstStyle/>
          <a:p>
            <a:r>
              <a:rPr lang="nl-NL" sz="2400" dirty="0">
                <a:latin typeface="Calibri" panose="020F0502020204030204" pitchFamily="34" charset="0"/>
                <a:ea typeface="Calibri" panose="020F0502020204030204" pitchFamily="34" charset="0"/>
                <a:cs typeface="Times New Roman" panose="02020603050405020304" pitchFamily="18" charset="0"/>
              </a:rPr>
              <a:t>Volgens geneticus Steve Jones </a:t>
            </a:r>
            <a:r>
              <a:rPr lang="nl-NL" sz="2400" dirty="0">
                <a:solidFill>
                  <a:srgbClr val="70AD47"/>
                </a:solidFill>
                <a:latin typeface="Calibri" panose="020F0502020204030204" pitchFamily="34" charset="0"/>
                <a:ea typeface="Calibri" panose="020F0502020204030204" pitchFamily="34" charset="0"/>
                <a:cs typeface="Times New Roman" panose="02020603050405020304" pitchFamily="18" charset="0"/>
              </a:rPr>
              <a:t>evolueert de mens niet meer, omdat het mechanisme achter evolutie, de natuurlijke selectie, niet meer bestaat. De mens wordt tegenwoordig immers best oud (Jones, 2008).</a:t>
            </a:r>
            <a:r>
              <a:rPr lang="nl-NL" sz="2400" dirty="0">
                <a:latin typeface="Calibri" panose="020F0502020204030204" pitchFamily="34" charset="0"/>
                <a:ea typeface="Calibri" panose="020F0502020204030204" pitchFamily="34" charset="0"/>
                <a:cs typeface="Times New Roman" panose="02020603050405020304" pitchFamily="18" charset="0"/>
              </a:rPr>
              <a:t> </a:t>
            </a:r>
            <a:r>
              <a:rPr lang="nl-NL" sz="2400" dirty="0">
                <a:solidFill>
                  <a:schemeClr val="accent6"/>
                </a:solidFill>
              </a:rPr>
              <a:t>De mens wordt tegenwoordig</a:t>
            </a:r>
          </a:p>
          <a:p>
            <a:r>
              <a:rPr lang="nl-NL" sz="2400" dirty="0">
                <a:solidFill>
                  <a:schemeClr val="accent6"/>
                </a:solidFill>
              </a:rPr>
              <a:t>immers best oud (Jones, 2008). </a:t>
            </a:r>
            <a:r>
              <a:rPr lang="nl-NL" sz="2400" dirty="0">
                <a:solidFill>
                  <a:srgbClr val="7030A0"/>
                </a:solidFill>
                <a:latin typeface="Calibri" panose="020F0502020204030204" pitchFamily="34" charset="0"/>
                <a:ea typeface="Calibri" panose="020F0502020204030204" pitchFamily="34" charset="0"/>
                <a:cs typeface="Times New Roman" panose="02020603050405020304" pitchFamily="18" charset="0"/>
              </a:rPr>
              <a:t>De selectie is dus kunstmatig geworden, net als de techniek zelf. </a:t>
            </a:r>
            <a:r>
              <a:rPr lang="nl-NL" sz="2400" dirty="0">
                <a:latin typeface="Calibri" panose="020F0502020204030204" pitchFamily="34" charset="0"/>
                <a:ea typeface="Calibri" panose="020F0502020204030204" pitchFamily="34" charset="0"/>
                <a:cs typeface="Times New Roman" panose="02020603050405020304" pitchFamily="18" charset="0"/>
              </a:rPr>
              <a:t>Antropoloog Chris </a:t>
            </a:r>
            <a:r>
              <a:rPr lang="nl-NL" sz="2400" dirty="0" err="1">
                <a:latin typeface="Calibri" panose="020F0502020204030204" pitchFamily="34" charset="0"/>
                <a:ea typeface="Calibri" panose="020F0502020204030204" pitchFamily="34" charset="0"/>
                <a:cs typeface="Times New Roman" panose="02020603050405020304" pitchFamily="18" charset="0"/>
              </a:rPr>
              <a:t>Stringer</a:t>
            </a:r>
            <a:r>
              <a:rPr lang="nl-NL" sz="2400" dirty="0">
                <a:latin typeface="Calibri" panose="020F0502020204030204" pitchFamily="34" charset="0"/>
                <a:ea typeface="Calibri" panose="020F0502020204030204" pitchFamily="34" charset="0"/>
                <a:cs typeface="Times New Roman" panose="02020603050405020304" pitchFamily="18" charset="0"/>
              </a:rPr>
              <a:t> </a:t>
            </a:r>
            <a:r>
              <a:rPr lang="nl-NL" sz="2400" dirty="0">
                <a:solidFill>
                  <a:srgbClr val="5B9BD5"/>
                </a:solidFill>
                <a:latin typeface="Calibri" panose="020F0502020204030204" pitchFamily="34" charset="0"/>
                <a:ea typeface="Calibri" panose="020F0502020204030204" pitchFamily="34" charset="0"/>
                <a:cs typeface="Times New Roman" panose="02020603050405020304" pitchFamily="18" charset="0"/>
              </a:rPr>
              <a:t>daarentegen,</a:t>
            </a:r>
            <a:r>
              <a:rPr lang="nl-NL" sz="2400" dirty="0">
                <a:latin typeface="Calibri" panose="020F0502020204030204" pitchFamily="34" charset="0"/>
                <a:ea typeface="Calibri" panose="020F0502020204030204" pitchFamily="34" charset="0"/>
                <a:cs typeface="Times New Roman" panose="02020603050405020304" pitchFamily="18" charset="0"/>
              </a:rPr>
              <a:t> </a:t>
            </a:r>
            <a:r>
              <a:rPr lang="nl-NL" sz="2400" dirty="0">
                <a:solidFill>
                  <a:srgbClr val="ED7D31"/>
                </a:solidFill>
                <a:latin typeface="Calibri" panose="020F0502020204030204" pitchFamily="34" charset="0"/>
                <a:ea typeface="Calibri" panose="020F0502020204030204" pitchFamily="34" charset="0"/>
                <a:cs typeface="Times New Roman" panose="02020603050405020304" pitchFamily="18" charset="0"/>
              </a:rPr>
              <a:t>vindt dat de natuurlijke selectie wel degelijk nog bestaat. Want, zegt hij, alleen het rijke deel van de mensheid </a:t>
            </a:r>
          </a:p>
          <a:p>
            <a:r>
              <a:rPr lang="nl-NL" sz="2400" dirty="0">
                <a:solidFill>
                  <a:srgbClr val="ED7D31"/>
                </a:solidFill>
                <a:latin typeface="Calibri" panose="020F0502020204030204" pitchFamily="34" charset="0"/>
                <a:ea typeface="Calibri" panose="020F0502020204030204" pitchFamily="34" charset="0"/>
                <a:cs typeface="Times New Roman" panose="02020603050405020304" pitchFamily="18" charset="0"/>
              </a:rPr>
              <a:t>op aarde heeft voldoende te eten en toegang tot de gezondheidszorg (</a:t>
            </a:r>
            <a:r>
              <a:rPr lang="nl-NL" sz="2400" dirty="0" err="1">
                <a:solidFill>
                  <a:srgbClr val="ED7D31"/>
                </a:solidFill>
                <a:latin typeface="Calibri" panose="020F0502020204030204" pitchFamily="34" charset="0"/>
                <a:ea typeface="Calibri" panose="020F0502020204030204" pitchFamily="34" charset="0"/>
                <a:cs typeface="Times New Roman" panose="02020603050405020304" pitchFamily="18" charset="0"/>
              </a:rPr>
              <a:t>Stringer</a:t>
            </a:r>
            <a:r>
              <a:rPr lang="nl-NL" sz="2400" dirty="0">
                <a:solidFill>
                  <a:srgbClr val="ED7D31"/>
                </a:solidFill>
                <a:latin typeface="Calibri" panose="020F0502020204030204" pitchFamily="34" charset="0"/>
                <a:ea typeface="Calibri" panose="020F0502020204030204" pitchFamily="34" charset="0"/>
                <a:cs typeface="Times New Roman" panose="02020603050405020304" pitchFamily="18" charset="0"/>
              </a:rPr>
              <a:t>, 2012).</a:t>
            </a:r>
            <a:endParaRPr lang="nl-NL" sz="2400" dirty="0"/>
          </a:p>
        </p:txBody>
      </p:sp>
      <p:sp>
        <p:nvSpPr>
          <p:cNvPr id="5" name="Tekstvak 4">
            <a:extLst>
              <a:ext uri="{FF2B5EF4-FFF2-40B4-BE49-F238E27FC236}">
                <a16:creationId xmlns:a16="http://schemas.microsoft.com/office/drawing/2014/main" id="{C13E6A21-BD2B-F64C-B7B2-D880C3A657E3}"/>
              </a:ext>
            </a:extLst>
          </p:cNvPr>
          <p:cNvSpPr txBox="1"/>
          <p:nvPr/>
        </p:nvSpPr>
        <p:spPr>
          <a:xfrm>
            <a:off x="474132" y="3132668"/>
            <a:ext cx="10942055" cy="1200329"/>
          </a:xfrm>
          <a:prstGeom prst="rect">
            <a:avLst/>
          </a:prstGeom>
          <a:noFill/>
        </p:spPr>
        <p:txBody>
          <a:bodyPr wrap="square" rtlCol="0">
            <a:spAutoFit/>
          </a:bodyPr>
          <a:lstStyle/>
          <a:p>
            <a:pPr>
              <a:spcAft>
                <a:spcPts val="0"/>
              </a:spcAft>
            </a:pPr>
            <a:r>
              <a:rPr lang="nl-NL" sz="2400" dirty="0">
                <a:solidFill>
                  <a:srgbClr val="7030A0"/>
                </a:solidFill>
                <a:latin typeface="Calibri" panose="020F0502020204030204" pitchFamily="34" charset="0"/>
                <a:ea typeface="Calibri" panose="020F0502020204030204" pitchFamily="34" charset="0"/>
                <a:cs typeface="Times New Roman" panose="02020603050405020304" pitchFamily="18" charset="0"/>
              </a:rPr>
              <a:t>Dat lijkt mij een steekhoudend argument, want het is de mens zelf die de gezondheidszorg heeft uitgevonden. Dat vereist een levend brein, waarvan de beste exemplaren in de strijd om het bestaan zijn uitgekozen.</a:t>
            </a:r>
            <a:endParaRPr lang="nl-NL" sz="2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Audio 5">
            <a:hlinkClick r:id="" action="ppaction://media"/>
            <a:extLst>
              <a:ext uri="{FF2B5EF4-FFF2-40B4-BE49-F238E27FC236}">
                <a16:creationId xmlns:a16="http://schemas.microsoft.com/office/drawing/2014/main" id="{B31A68D7-539A-6D4D-8D0F-EB4598AD72C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2658198210"/>
      </p:ext>
    </p:extLst>
  </p:cSld>
  <p:clrMapOvr>
    <a:masterClrMapping/>
  </p:clrMapOvr>
  <mc:AlternateContent xmlns:mc="http://schemas.openxmlformats.org/markup-compatibility/2006" xmlns:p14="http://schemas.microsoft.com/office/powerpoint/2010/main">
    <mc:Choice Requires="p14">
      <p:transition spd="slow" p14:dur="2000" advTm="15946"/>
    </mc:Choice>
    <mc:Fallback xmlns="">
      <p:transition spd="slow" advTm="159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1" presetClass="entr" presetSubtype="0" fill="hold" grpId="0" nodeType="click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5"/>
                                        </p:tgtEl>
                                        <p:attrNameLst>
                                          <p:attrName>ppt_y</p:attrName>
                                        </p:attrNameLst>
                                      </p:cBhvr>
                                      <p:tavLst>
                                        <p:tav tm="0">
                                          <p:val>
                                            <p:strVal val="#ppt_y"/>
                                          </p:val>
                                        </p:tav>
                                        <p:tav tm="100000">
                                          <p:val>
                                            <p:strVal val="#ppt_y"/>
                                          </p:val>
                                        </p:tav>
                                      </p:tavLst>
                                    </p:anim>
                                    <p:anim calcmode="lin" valueType="num">
                                      <p:cBhvr>
                                        <p:cTn id="13"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6" fill="hold" display="0">
                  <p:stCondLst>
                    <p:cond delay="indefinite"/>
                  </p:stCondLst>
                  <p:endCondLst>
                    <p:cond evt="onStopAudio" delay="0">
                      <p:tgtEl>
                        <p:sldTgt/>
                      </p:tgtEl>
                    </p:cond>
                  </p:endCondLst>
                </p:cTn>
                <p:tgtEl>
                  <p:spTgt spid="6"/>
                </p:tgtEl>
              </p:cMediaNode>
            </p:audio>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A94D6B89-7502-1F40-BBDD-46A6880BBA2D}"/>
              </a:ext>
            </a:extLst>
          </p:cNvPr>
          <p:cNvSpPr/>
          <p:nvPr/>
        </p:nvSpPr>
        <p:spPr>
          <a:xfrm>
            <a:off x="795867" y="559136"/>
            <a:ext cx="10955866" cy="2831544"/>
          </a:xfrm>
          <a:prstGeom prst="rect">
            <a:avLst/>
          </a:prstGeom>
        </p:spPr>
        <p:txBody>
          <a:bodyPr wrap="square">
            <a:spAutoFit/>
          </a:bodyPr>
          <a:lstStyle/>
          <a:p>
            <a:pPr>
              <a:spcAft>
                <a:spcPts val="0"/>
              </a:spcAft>
            </a:pPr>
            <a:r>
              <a:rPr lang="nl-NL" sz="2000" dirty="0">
                <a:latin typeface="Calibri" panose="020F0502020204030204" pitchFamily="34" charset="0"/>
                <a:ea typeface="Calibri" panose="020F0502020204030204" pitchFamily="34" charset="0"/>
                <a:cs typeface="Times New Roman" panose="02020603050405020304" pitchFamily="18" charset="0"/>
              </a:rPr>
              <a:t>Volgens geneticus Steve Jones </a:t>
            </a:r>
            <a:r>
              <a:rPr lang="nl-NL" sz="2000" dirty="0">
                <a:solidFill>
                  <a:srgbClr val="70AD47"/>
                </a:solidFill>
                <a:latin typeface="Calibri" panose="020F0502020204030204" pitchFamily="34" charset="0"/>
                <a:ea typeface="Calibri" panose="020F0502020204030204" pitchFamily="34" charset="0"/>
                <a:cs typeface="Times New Roman" panose="02020603050405020304" pitchFamily="18" charset="0"/>
              </a:rPr>
              <a:t>evolueert de mens niet meer, want volgens Jones bestaat het mechanisme achter evolutie, de natuurlijke selectie, niet meer. Dat blijkt bijvoorbeeld uit het feit dat de mens tegenwoordig best oud wordt (Jones, 2008. </a:t>
            </a:r>
            <a:r>
              <a:rPr lang="nl-NL" sz="2000" dirty="0">
                <a:solidFill>
                  <a:srgbClr val="7030A0"/>
                </a:solidFill>
                <a:latin typeface="Calibri" panose="020F0502020204030204" pitchFamily="34" charset="0"/>
                <a:ea typeface="Calibri" panose="020F0502020204030204" pitchFamily="34" charset="0"/>
                <a:cs typeface="Times New Roman" panose="02020603050405020304" pitchFamily="18" charset="0"/>
              </a:rPr>
              <a:t>De selectie is dus kunstmatig geworden, net als de techniek zelf. </a:t>
            </a:r>
            <a:r>
              <a:rPr lang="nl-NL" sz="2000" dirty="0">
                <a:latin typeface="Calibri" panose="020F0502020204030204" pitchFamily="34" charset="0"/>
                <a:ea typeface="Calibri" panose="020F0502020204030204" pitchFamily="34" charset="0"/>
                <a:cs typeface="Times New Roman" panose="02020603050405020304" pitchFamily="18" charset="0"/>
              </a:rPr>
              <a:t>Antropoloog Chris </a:t>
            </a:r>
            <a:r>
              <a:rPr lang="nl-NL" sz="2000" dirty="0" err="1">
                <a:latin typeface="Calibri" panose="020F0502020204030204" pitchFamily="34" charset="0"/>
                <a:ea typeface="Calibri" panose="020F0502020204030204" pitchFamily="34" charset="0"/>
                <a:cs typeface="Times New Roman" panose="02020603050405020304" pitchFamily="18" charset="0"/>
              </a:rPr>
              <a:t>Stringer</a:t>
            </a:r>
            <a:r>
              <a:rPr lang="nl-NL" sz="2000" dirty="0">
                <a:latin typeface="Calibri" panose="020F0502020204030204" pitchFamily="34" charset="0"/>
                <a:ea typeface="Calibri" panose="020F0502020204030204" pitchFamily="34" charset="0"/>
                <a:cs typeface="Times New Roman" panose="02020603050405020304" pitchFamily="18" charset="0"/>
              </a:rPr>
              <a:t> </a:t>
            </a:r>
            <a:r>
              <a:rPr lang="nl-NL" sz="2000" dirty="0">
                <a:solidFill>
                  <a:srgbClr val="5B9BD5"/>
                </a:solidFill>
                <a:latin typeface="Calibri" panose="020F0502020204030204" pitchFamily="34" charset="0"/>
                <a:ea typeface="Calibri" panose="020F0502020204030204" pitchFamily="34" charset="0"/>
                <a:cs typeface="Times New Roman" panose="02020603050405020304" pitchFamily="18" charset="0"/>
              </a:rPr>
              <a:t>daarentegen,</a:t>
            </a:r>
            <a:r>
              <a:rPr lang="nl-NL" sz="2000" dirty="0">
                <a:latin typeface="Calibri" panose="020F0502020204030204" pitchFamily="34" charset="0"/>
                <a:ea typeface="Calibri" panose="020F0502020204030204" pitchFamily="34" charset="0"/>
                <a:cs typeface="Times New Roman" panose="02020603050405020304" pitchFamily="18" charset="0"/>
              </a:rPr>
              <a:t> </a:t>
            </a:r>
            <a:r>
              <a:rPr lang="nl-NL" sz="2000"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vindt</a:t>
            </a:r>
            <a:r>
              <a:rPr lang="nl-NL" sz="2000" dirty="0">
                <a:latin typeface="Calibri" panose="020F0502020204030204" pitchFamily="34" charset="0"/>
                <a:ea typeface="Calibri" panose="020F0502020204030204" pitchFamily="34" charset="0"/>
                <a:cs typeface="Times New Roman" panose="02020603050405020304" pitchFamily="18" charset="0"/>
              </a:rPr>
              <a:t> </a:t>
            </a:r>
            <a:r>
              <a:rPr lang="nl-NL" sz="2000" dirty="0">
                <a:solidFill>
                  <a:srgbClr val="ED7D31"/>
                </a:solidFill>
                <a:latin typeface="Calibri" panose="020F0502020204030204" pitchFamily="34" charset="0"/>
                <a:ea typeface="Calibri" panose="020F0502020204030204" pitchFamily="34" charset="0"/>
                <a:cs typeface="Times New Roman" panose="02020603050405020304" pitchFamily="18" charset="0"/>
              </a:rPr>
              <a:t>dat de natuurlijke selectie wel degelijk nog bestaat. Want zegt hij, alleen het rijke deel van de mensheid op aarde heeft voldoende te eten en toegang tot de gezondheidszorg (</a:t>
            </a:r>
            <a:r>
              <a:rPr lang="nl-NL" sz="2000" dirty="0" err="1">
                <a:solidFill>
                  <a:srgbClr val="ED7D31"/>
                </a:solidFill>
                <a:latin typeface="Calibri" panose="020F0502020204030204" pitchFamily="34" charset="0"/>
                <a:ea typeface="Calibri" panose="020F0502020204030204" pitchFamily="34" charset="0"/>
                <a:cs typeface="Times New Roman" panose="02020603050405020304" pitchFamily="18" charset="0"/>
              </a:rPr>
              <a:t>Stringer</a:t>
            </a:r>
            <a:r>
              <a:rPr lang="nl-NL" sz="2000" dirty="0">
                <a:solidFill>
                  <a:srgbClr val="ED7D31"/>
                </a:solidFill>
                <a:latin typeface="Calibri" panose="020F0502020204030204" pitchFamily="34" charset="0"/>
                <a:ea typeface="Calibri" panose="020F0502020204030204" pitchFamily="34" charset="0"/>
                <a:cs typeface="Times New Roman" panose="02020603050405020304" pitchFamily="18" charset="0"/>
              </a:rPr>
              <a:t>, 2012). </a:t>
            </a:r>
            <a:r>
              <a:rPr lang="nl-NL" sz="2000" dirty="0">
                <a:solidFill>
                  <a:srgbClr val="7030A0"/>
                </a:solidFill>
                <a:latin typeface="Calibri" panose="020F0502020204030204" pitchFamily="34" charset="0"/>
                <a:ea typeface="Calibri" panose="020F0502020204030204" pitchFamily="34" charset="0"/>
                <a:cs typeface="Times New Roman" panose="02020603050405020304" pitchFamily="18" charset="0"/>
              </a:rPr>
              <a:t>Dat lijkt mij een steekhoudend argument, want het is de mens zelf die de gezondheidszorg heeft uitgevonden. Dat vereist een levend brein, waarvan de beste exemplaren in de strijd om het bestaan zijn </a:t>
            </a:r>
            <a:r>
              <a:rPr lang="nl-NL" sz="2000">
                <a:solidFill>
                  <a:srgbClr val="7030A0"/>
                </a:solidFill>
                <a:latin typeface="Calibri" panose="020F0502020204030204" pitchFamily="34" charset="0"/>
                <a:ea typeface="Calibri" panose="020F0502020204030204" pitchFamily="34" charset="0"/>
                <a:cs typeface="Times New Roman" panose="02020603050405020304" pitchFamily="18" charset="0"/>
              </a:rPr>
              <a:t>uitgekozen.</a:t>
            </a:r>
            <a:endParaRPr lang="nl-NL" sz="2000" dirty="0">
              <a:latin typeface="Calibri" panose="020F0502020204030204" pitchFamily="34" charset="0"/>
              <a:ea typeface="Calibri" panose="020F0502020204030204" pitchFamily="34" charset="0"/>
              <a:cs typeface="Times New Roman" panose="02020603050405020304" pitchFamily="18" charset="0"/>
            </a:endParaRPr>
          </a:p>
          <a:p>
            <a:endParaRPr lang="nl-NL" dirty="0">
              <a:solidFill>
                <a:schemeClr val="accent6"/>
              </a:solidFill>
            </a:endParaRPr>
          </a:p>
        </p:txBody>
      </p:sp>
      <p:sp>
        <p:nvSpPr>
          <p:cNvPr id="2" name="Tekstvak 1">
            <a:extLst>
              <a:ext uri="{FF2B5EF4-FFF2-40B4-BE49-F238E27FC236}">
                <a16:creationId xmlns:a16="http://schemas.microsoft.com/office/drawing/2014/main" id="{759E1F39-6C4F-5246-82B4-DA5DA1B1B66A}"/>
              </a:ext>
            </a:extLst>
          </p:cNvPr>
          <p:cNvSpPr txBox="1"/>
          <p:nvPr/>
        </p:nvSpPr>
        <p:spPr>
          <a:xfrm>
            <a:off x="795867" y="3854125"/>
            <a:ext cx="9731829" cy="400110"/>
          </a:xfrm>
          <a:prstGeom prst="rect">
            <a:avLst/>
          </a:prstGeom>
          <a:noFill/>
        </p:spPr>
        <p:txBody>
          <a:bodyPr wrap="square" rtlCol="0">
            <a:spAutoFit/>
          </a:bodyPr>
          <a:lstStyle/>
          <a:p>
            <a:r>
              <a:rPr lang="nl-NL" sz="2000" dirty="0">
                <a:highlight>
                  <a:srgbClr val="FF00FF"/>
                </a:highlight>
              </a:rPr>
              <a:t>1. Argumenten uit tekstbronnen met elkaar in verband gebracht</a:t>
            </a:r>
          </a:p>
        </p:txBody>
      </p:sp>
      <p:sp>
        <p:nvSpPr>
          <p:cNvPr id="4" name="Tekstvak 3">
            <a:extLst>
              <a:ext uri="{FF2B5EF4-FFF2-40B4-BE49-F238E27FC236}">
                <a16:creationId xmlns:a16="http://schemas.microsoft.com/office/drawing/2014/main" id="{00A5390F-6FAE-FD40-966F-19AD2D111612}"/>
              </a:ext>
            </a:extLst>
          </p:cNvPr>
          <p:cNvSpPr txBox="1"/>
          <p:nvPr/>
        </p:nvSpPr>
        <p:spPr>
          <a:xfrm>
            <a:off x="795867" y="4896047"/>
            <a:ext cx="9356271" cy="400110"/>
          </a:xfrm>
          <a:prstGeom prst="rect">
            <a:avLst/>
          </a:prstGeom>
          <a:noFill/>
        </p:spPr>
        <p:txBody>
          <a:bodyPr wrap="square" rtlCol="0">
            <a:spAutoFit/>
          </a:bodyPr>
          <a:lstStyle/>
          <a:p>
            <a:r>
              <a:rPr lang="nl-NL" sz="2000" dirty="0">
                <a:highlight>
                  <a:srgbClr val="FF00FF"/>
                </a:highlight>
              </a:rPr>
              <a:t>2. Toelichting met  eerder verworven vakkennis</a:t>
            </a:r>
          </a:p>
        </p:txBody>
      </p:sp>
      <p:sp>
        <p:nvSpPr>
          <p:cNvPr id="5" name="Rechteraccolade 4">
            <a:extLst>
              <a:ext uri="{FF2B5EF4-FFF2-40B4-BE49-F238E27FC236}">
                <a16:creationId xmlns:a16="http://schemas.microsoft.com/office/drawing/2014/main" id="{160B1C79-EB65-294E-BA45-0AF1AB072E75}"/>
              </a:ext>
            </a:extLst>
          </p:cNvPr>
          <p:cNvSpPr/>
          <p:nvPr/>
        </p:nvSpPr>
        <p:spPr>
          <a:xfrm>
            <a:off x="7552000" y="3854125"/>
            <a:ext cx="489857" cy="1558170"/>
          </a:xfrm>
          <a:prstGeom prst="rightBrace">
            <a:avLst>
              <a:gd name="adj1" fmla="val 11666"/>
              <a:gd name="adj2" fmla="val 50000"/>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nl-NL"/>
          </a:p>
        </p:txBody>
      </p:sp>
      <p:sp>
        <p:nvSpPr>
          <p:cNvPr id="6" name="Tekstvak 5">
            <a:extLst>
              <a:ext uri="{FF2B5EF4-FFF2-40B4-BE49-F238E27FC236}">
                <a16:creationId xmlns:a16="http://schemas.microsoft.com/office/drawing/2014/main" id="{CE42E330-DFCD-AA42-B321-79AF53F389EE}"/>
              </a:ext>
            </a:extLst>
          </p:cNvPr>
          <p:cNvSpPr txBox="1"/>
          <p:nvPr/>
        </p:nvSpPr>
        <p:spPr>
          <a:xfrm>
            <a:off x="8378887" y="4340822"/>
            <a:ext cx="2499659" cy="584775"/>
          </a:xfrm>
          <a:prstGeom prst="rect">
            <a:avLst/>
          </a:prstGeom>
          <a:noFill/>
        </p:spPr>
        <p:txBody>
          <a:bodyPr wrap="none" rtlCol="0">
            <a:spAutoFit/>
          </a:bodyPr>
          <a:lstStyle/>
          <a:p>
            <a:r>
              <a:rPr lang="nl-NL" sz="3200" i="1" dirty="0">
                <a:solidFill>
                  <a:schemeClr val="accent1"/>
                </a:solidFill>
              </a:rPr>
              <a:t>Synthesetekst</a:t>
            </a:r>
          </a:p>
        </p:txBody>
      </p:sp>
      <p:pic>
        <p:nvPicPr>
          <p:cNvPr id="8" name="Graphic 7" descr="Brainstormgroep">
            <a:extLst>
              <a:ext uri="{FF2B5EF4-FFF2-40B4-BE49-F238E27FC236}">
                <a16:creationId xmlns:a16="http://schemas.microsoft.com/office/drawing/2014/main" id="{F9E35741-C090-234E-9BDA-9333F38FD46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899071" y="5727700"/>
            <a:ext cx="914400" cy="914400"/>
          </a:xfrm>
          <a:prstGeom prst="rect">
            <a:avLst/>
          </a:prstGeom>
        </p:spPr>
      </p:pic>
      <p:pic>
        <p:nvPicPr>
          <p:cNvPr id="10" name="Audio 9">
            <a:hlinkClick r:id="" action="ppaction://media"/>
            <a:extLst>
              <a:ext uri="{FF2B5EF4-FFF2-40B4-BE49-F238E27FC236}">
                <a16:creationId xmlns:a16="http://schemas.microsoft.com/office/drawing/2014/main" id="{784BC565-7819-A543-99D3-55F8E9F26AC2}"/>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163300" y="5829300"/>
            <a:ext cx="812800" cy="812800"/>
          </a:xfrm>
          <a:prstGeom prst="rect">
            <a:avLst/>
          </a:prstGeom>
        </p:spPr>
      </p:pic>
    </p:spTree>
    <p:custDataLst>
      <p:tags r:id="rId1"/>
    </p:custDataLst>
    <p:extLst>
      <p:ext uri="{BB962C8B-B14F-4D97-AF65-F5344CB8AC3E}">
        <p14:creationId xmlns:p14="http://schemas.microsoft.com/office/powerpoint/2010/main" val="733360260"/>
      </p:ext>
    </p:extLst>
  </p:cSld>
  <p:clrMapOvr>
    <a:masterClrMapping/>
  </p:clrMapOvr>
  <mc:AlternateContent xmlns:mc="http://schemas.openxmlformats.org/markup-compatibility/2006" xmlns:p14="http://schemas.microsoft.com/office/powerpoint/2010/main">
    <mc:Choice Requires="p14">
      <p:transition spd="slow" p14:dur="2000" advTm="35663"/>
    </mc:Choice>
    <mc:Fallback xmlns="">
      <p:transition spd="slow" advTm="356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10"/>
                </p:tgtEl>
              </p:cMediaNode>
            </p:audio>
          </p:childTnLst>
        </p:cTn>
      </p:par>
    </p:tnLst>
    <p:bldLst>
      <p:bldP spid="2" grpId="0"/>
      <p:bldP spid="4" grpId="0"/>
      <p:bldP spid="5" grpId="0" animBg="1"/>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8.6|3.7"/>
</p:tagLst>
</file>

<file path=ppt/tags/tag2.xml><?xml version="1.0" encoding="utf-8"?>
<p:tagLst xmlns:a="http://schemas.openxmlformats.org/drawingml/2006/main" xmlns:r="http://schemas.openxmlformats.org/officeDocument/2006/relationships" xmlns:p="http://schemas.openxmlformats.org/presentationml/2006/main">
  <p:tag name="TIMING" val="|0.7"/>
</p:tagLst>
</file>

<file path=ppt/tags/tag3.xml><?xml version="1.0" encoding="utf-8"?>
<p:tagLst xmlns:a="http://schemas.openxmlformats.org/drawingml/2006/main" xmlns:r="http://schemas.openxmlformats.org/officeDocument/2006/relationships" xmlns:p="http://schemas.openxmlformats.org/presentationml/2006/main">
  <p:tag name="TIMING" val="|1.3"/>
</p:tagLst>
</file>

<file path=ppt/tags/tag4.xml><?xml version="1.0" encoding="utf-8"?>
<p:tagLst xmlns:a="http://schemas.openxmlformats.org/drawingml/2006/main" xmlns:r="http://schemas.openxmlformats.org/officeDocument/2006/relationships" xmlns:p="http://schemas.openxmlformats.org/presentationml/2006/main">
  <p:tag name="TIMING" val="|3.3"/>
</p:tagLst>
</file>

<file path=ppt/tags/tag5.xml><?xml version="1.0" encoding="utf-8"?>
<p:tagLst xmlns:a="http://schemas.openxmlformats.org/drawingml/2006/main" xmlns:r="http://schemas.openxmlformats.org/officeDocument/2006/relationships" xmlns:p="http://schemas.openxmlformats.org/presentationml/2006/main">
  <p:tag name="TIMING" val="|2.4"/>
</p:tagLst>
</file>

<file path=ppt/tags/tag6.xml><?xml version="1.0" encoding="utf-8"?>
<p:tagLst xmlns:a="http://schemas.openxmlformats.org/drawingml/2006/main" xmlns:r="http://schemas.openxmlformats.org/officeDocument/2006/relationships" xmlns:p="http://schemas.openxmlformats.org/presentationml/2006/main">
  <p:tag name="TIMING" val="|10.1"/>
</p:tagLst>
</file>

<file path=ppt/tags/tag7.xml><?xml version="1.0" encoding="utf-8"?>
<p:tagLst xmlns:a="http://schemas.openxmlformats.org/drawingml/2006/main" xmlns:r="http://schemas.openxmlformats.org/officeDocument/2006/relationships" xmlns:p="http://schemas.openxmlformats.org/presentationml/2006/main">
  <p:tag name="TIMING" val="|5.5"/>
</p:tagLst>
</file>

<file path=ppt/tags/tag8.xml><?xml version="1.0" encoding="utf-8"?>
<p:tagLst xmlns:a="http://schemas.openxmlformats.org/drawingml/2006/main" xmlns:r="http://schemas.openxmlformats.org/officeDocument/2006/relationships" xmlns:p="http://schemas.openxmlformats.org/presentationml/2006/main">
  <p:tag name="TIMING" val="|1.2"/>
</p:tagLst>
</file>

<file path=ppt/tags/tag9.xml><?xml version="1.0" encoding="utf-8"?>
<p:tagLst xmlns:a="http://schemas.openxmlformats.org/drawingml/2006/main" xmlns:r="http://schemas.openxmlformats.org/officeDocument/2006/relationships" xmlns:p="http://schemas.openxmlformats.org/presentationml/2006/main">
  <p:tag name="TIMING" val="|20.4|3.5|2.7|0.9|1.4"/>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505</TotalTime>
  <Words>2723</Words>
  <Application>Microsoft Office PowerPoint</Application>
  <PresentationFormat>Widescreen</PresentationFormat>
  <Paragraphs>360</Paragraphs>
  <Slides>15</Slides>
  <Notes>15</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Helvetica</vt:lpstr>
      <vt:lpstr>Kantoorthema</vt:lpstr>
      <vt:lpstr>Het schrijven van  een synthesetekst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Het schrijven van  een synthesetekst?</dc:title>
  <dc:creator>Edith Alkema</dc:creator>
  <cp:lastModifiedBy>ano</cp:lastModifiedBy>
  <cp:revision>44</cp:revision>
  <dcterms:created xsi:type="dcterms:W3CDTF">2019-12-29T14:14:25Z</dcterms:created>
  <dcterms:modified xsi:type="dcterms:W3CDTF">2024-09-26T06:13:44Z</dcterms:modified>
</cp:coreProperties>
</file>