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8" r:id="rId1"/>
  </p:sldMasterIdLst>
  <p:notesMasterIdLst>
    <p:notesMasterId r:id="rId16"/>
  </p:notesMasterIdLst>
  <p:sldIdLst>
    <p:sldId id="256" r:id="rId2"/>
    <p:sldId id="284" r:id="rId3"/>
    <p:sldId id="301" r:id="rId4"/>
    <p:sldId id="294" r:id="rId5"/>
    <p:sldId id="288" r:id="rId6"/>
    <p:sldId id="300" r:id="rId7"/>
    <p:sldId id="289" r:id="rId8"/>
    <p:sldId id="295" r:id="rId9"/>
    <p:sldId id="298" r:id="rId10"/>
    <p:sldId id="293" r:id="rId11"/>
    <p:sldId id="302" r:id="rId12"/>
    <p:sldId id="290" r:id="rId13"/>
    <p:sldId id="291" r:id="rId14"/>
    <p:sldId id="292" r:id="rId15"/>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82384"/>
  </p:normalViewPr>
  <p:slideViewPr>
    <p:cSldViewPr snapToGrid="0" snapToObjects="1">
      <p:cViewPr varScale="1">
        <p:scale>
          <a:sx n="78" d="100"/>
          <a:sy n="78" d="100"/>
        </p:scale>
        <p:origin x="672" y="16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6:42:10.258"/>
    </inkml:context>
    <inkml:brush xml:id="br0">
      <inkml:brushProperty name="width" value="0.05" units="cm"/>
      <inkml:brushProperty name="height" value="0.05" units="cm"/>
      <inkml:brushProperty name="color" value="#004F8B"/>
    </inkml:brush>
  </inkml:definitions>
  <inkml:trace contextRef="#ctx0" brushRef="#br0">1 1 24575,'0'0'0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6:42:14.275"/>
    </inkml:context>
    <inkml:brush xml:id="br0">
      <inkml:brushProperty name="width" value="0.05" units="cm"/>
      <inkml:brushProperty name="height" value="0.05" units="cm"/>
      <inkml:brushProperty name="color" value="#004F8B"/>
    </inkml:brush>
  </inkml:definitions>
  <inkml:trace contextRef="#ctx0" brushRef="#br0">1 1 24575,'0'0'0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6:42:05.601"/>
    </inkml:context>
    <inkml:brush xml:id="br0">
      <inkml:brushProperty name="width" value="0.05" units="cm"/>
      <inkml:brushProperty name="height" value="0.05" units="cm"/>
      <inkml:brushProperty name="color" value="#004F8B"/>
    </inkml:brush>
  </inkml:definitions>
  <inkml:trace contextRef="#ctx0" brushRef="#br0">1 1 24575,'0'0'0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6:42:06.456"/>
    </inkml:context>
    <inkml:brush xml:id="br0">
      <inkml:brushProperty name="width" value="0.05" units="cm"/>
      <inkml:brushProperty name="height" value="0.05" units="cm"/>
      <inkml:brushProperty name="color" value="#004F8B"/>
    </inkml:brush>
  </inkml:definitions>
  <inkml:trace contextRef="#ctx0" brushRef="#br0">1 1 24575,'0'0'0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6:42:28.810"/>
    </inkml:context>
    <inkml:brush xml:id="br0">
      <inkml:brushProperty name="width" value="0.05" units="cm"/>
      <inkml:brushProperty name="height" value="0.05" units="cm"/>
      <inkml:brushProperty name="color" value="#004F8B"/>
    </inkml:brush>
  </inkml:definitions>
  <inkml:trace contextRef="#ctx0" brushRef="#br0">0 0 24575,'0'0'0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7T16:42:43.593"/>
    </inkml:context>
    <inkml:brush xml:id="br0">
      <inkml:brushProperty name="width" value="0.3" units="cm"/>
      <inkml:brushProperty name="height" value="0.6" units="cm"/>
      <inkml:brushProperty name="color" value="#0069AF"/>
      <inkml:brushProperty name="tip" value="rectangle"/>
      <inkml:brushProperty name="rasterOp" value="maskPen"/>
    </inkml:brush>
  </inkml:definitions>
  <inkml:trace contextRef="#ctx0" brushRef="#br0">0 3205,'76'-56,"2"-1,-29 27,1 0,-1-3,1 1,1 0,0 0,-3-1,-4 0,23-18,-9-2,-12 9,-2-5,8-2,-6 1,8-5,-12 7,2-4,-2 4,-3 2,-1 4,-4-3,-8 8,1-11,-4 3,3-6,0-3,0-1,-3 1,-2 6,5-10,-4 6,8-10,0 2,-2 0,0 3,-2 0,-3 8,1 1,-1 4,3 2,1 1,4-2,0 4,-1 2,-2 6,-1 5,0-2,2 3,-2 0,4 0,-5 5,6-3,-3 3,5-3,3-2,0 0,14 0,15-3,8 7,13-4,-12 6,-2 4,-14 2,-9 7,-6-1,-11 2,8-4,-8-3,21-4,-1-3,13 1,-8-1,-1 5,-9-2,13 0,-6 2,13-2,-12 3,1 0,-12 0,-3 1,-3 1,0-1,2-1,3 0,3 3,3-1,10 1,4-2,5-1,-3 3,4-4,9 1,10-6,-39 9,1 0,44-6,-42 7,-1 1,43-8,-39 8,2 0,8-5,4-1,13 3,5 0,-21 1,3 0,1 1,2 3,2 1,-2 0,-4-1,-1-1,0 2,1 2,0 1,-1 1,21-3,-1 0,-3 2,-2 1,-11-1,-5 1,-14 1,-4 0,33 0,-24 0,1-1,-6 0,6 0,1 1,-2 0,2 0,3 0,-4 0,13 0,0 1,24 4,-38-3,1 1,8 0,1 1,6-1,1 1,-9 0,0 2,6 2,-1 3,-8 0,-1 2,12 3,2 1,-1-1,0 1,-1 0,1 0,-1-1,-1-1,-11 1,-2 0,-6-4,0 0,-2 3,-1 0,35 6,-37-6,1 2,34 9,-1 8,-6-3,-11-2,2 3,-15-7,12 7,-6 4,2 1,-8 1,-17-7,-2-5,-9-1,6 2,-1-1,2 0,1 0,-5 2,3 0,1 4,1-1,8 4,-2 2,1 1,6 5,-9-9,8 4,-8-3,5 3,7 8,0 0,3 2,4-1,-8-6,3-2,-10-7,-4 2,-4-5,-3 1,-2-5,-7-6,-1 0,-2-2,3 3,-1 2,-2 0,1-2,-6-1,6 0,-6-4,4 2,-4 0,5 3,-1 2,-1 2,0-1,-1 1,-1-3,2 4,-4-5,0-2,-2 0,1-1,0 3,3 3,-1 2,6 5,0-1,3 4,-1 0,1-3,3 6,-2-4,4 7,-2-3,-2-1,-1 0,-3-8,-1 1,-2-5,2 2,1 5,2 0,-2 5,3-6,-8-4,3-3,-9-2,1-3,-2 2,-1-3,1 2,-1 0,-1 3,2 2,2 6,1 0,2 5,-1-4,0 2,0-4,-3 4,2-3,-2 3,1-4,-1-2,-2 0,-1-4,1 2,-1 0,-1-4,1-1,-2-6,-37-11,13-2,-37-8,7-2,-9 2,-7-4,4 2,13-1,5 2,8 0,-1-1,0 1,-4-7,-1 3,-5-7,-10 0,-15-4,-13 2,3 3,7 5,15 5,12 2,7 5,5-1,-1 2,-2 0,3 1,-1 1,11-1,1 2,11-2,1-1,-2-2,79 14,-29-5,63 12,-45-7,-9-3,10 2,2 2,14 0,-5 0,8 0,5-3,2 1,20 0,-7-1,5 2,-15-3,-18-2,-20-2,-19-2,-12-2,-2-21,0 4,6-23,4 2,0-9,6-7,-3-8,-1 5,-3-6,-1 5,-2-1,1 1,-1 3,-1 5,-1 4,0 4,1 0,3 0,2-1,-2 2,0 4,-5-1,1 8,-3-1,-1 4,-1 2,0-2,-2 2,1-1,-1 4,2-4,0 5,2-4,1 0,1 0,3-5,2 1,1-3,1 0,-3 1,2-2,-3-2,6 0,0-2,-2 5,2-4,-6 6,0 1,-7 9,-3 7,5 3,1 6,8-2</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7T16:42:46.102"/>
    </inkml:context>
    <inkml:brush xml:id="br0">
      <inkml:brushProperty name="width" value="0.3" units="cm"/>
      <inkml:brushProperty name="height" value="0.6" units="cm"/>
      <inkml:brushProperty name="color" value="#0069AF"/>
      <inkml:brushProperty name="tip" value="rectangle"/>
      <inkml:brushProperty name="rasterOp" value="maskPen"/>
    </inkml:brush>
  </inkml:definitions>
  <inkml:trace contextRef="#ctx0" brushRef="#br0">23 1,'-1'72,"-3"-1,2-10,0 14,0 1,2 14,0-5,0-10,0-2,0-17,0 1,-2-7,0 2,-2-2,2-4,0 5,2-5,0 6,0 1,0 2,2 0,-2 3,3-7,0 5,2-3,2 1,3-2,-2-13,1-7,-5-10,3-6,-3-6,15-1,28-6,43 2,-21-5,7 0,13 2,5 1,-15-3,3 0,0 0,1 1,1 0,3 0,-5-1,3 0,2 0,1 0,7 1,1-1,1 1,1 0,-15-1,0 0,1 0,1 0,-1 1,2 1,0 0,1 1,-2 0,-2 0,11-2,-2 1,-1 0,-1 0,-6 2,-1 1,-1 0,-1 0,-4 0,0 0,-2 0,-3-1,8 1,-4-1,-1 0,29 3,-9-2,-32-3,-7-2,23 0,-35 1,-28-2,-14 1,-2-3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7A74A5-0743-7E4C-BDF0-330BD9533A69}" type="datetimeFigureOut">
              <a:rPr lang="nl-NL" smtClean="0"/>
              <a:t>09-02-2021</a:t>
            </a:fld>
            <a:endParaRPr lang="nl-NL"/>
          </a:p>
        </p:txBody>
      </p:sp>
      <p:sp>
        <p:nvSpPr>
          <p:cNvPr id="4" name="Tijdelijke aanduiding voor dia-afbeelding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2CC0A8-EFD8-2342-87BC-394F1CF27948}" type="slidenum">
              <a:rPr lang="nl-NL" smtClean="0"/>
              <a:t>‹nr.›</a:t>
            </a:fld>
            <a:endParaRPr lang="nl-NL"/>
          </a:p>
        </p:txBody>
      </p:sp>
    </p:spTree>
    <p:extLst>
      <p:ext uri="{BB962C8B-B14F-4D97-AF65-F5344CB8AC3E}">
        <p14:creationId xmlns:p14="http://schemas.microsoft.com/office/powerpoint/2010/main" val="916908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In dit filmpje laat ik zien hoe je de argumenten uit de twee bronnen kan herordenen. Hoe doe je dat?</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a:t>
            </a:fld>
            <a:endParaRPr lang="nl-NL"/>
          </a:p>
        </p:txBody>
      </p:sp>
    </p:spTree>
    <p:extLst>
      <p:ext uri="{BB962C8B-B14F-4D97-AF65-F5344CB8AC3E}">
        <p14:creationId xmlns:p14="http://schemas.microsoft.com/office/powerpoint/2010/main" val="2528233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Hier heb ik mijn ingevulde samenvatschema van de vorige les, netjes ingevuld per alinea 1,2 en 3. Jullie hebben dat gedaan op gele en roze post-</a:t>
            </a:r>
            <a:r>
              <a:rPr lang="nl-NL" sz="1200" kern="1200" dirty="0" err="1">
                <a:solidFill>
                  <a:schemeClr val="tx1"/>
                </a:solidFill>
                <a:effectLst/>
                <a:latin typeface="+mn-lt"/>
                <a:ea typeface="+mn-ea"/>
                <a:cs typeface="+mn-cs"/>
              </a:rPr>
              <a:t>its</a:t>
            </a:r>
            <a:r>
              <a:rPr lang="nl-NL" sz="1200" kern="1200" dirty="0">
                <a:solidFill>
                  <a:schemeClr val="tx1"/>
                </a:solidFill>
                <a:effectLst/>
                <a:latin typeface="+mn-lt"/>
                <a:ea typeface="+mn-ea"/>
                <a:cs typeface="+mn-cs"/>
              </a:rPr>
              <a:t>, ook genummerd 1,2 en 3. </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2</a:t>
            </a:fld>
            <a:endParaRPr lang="nl-NL"/>
          </a:p>
        </p:txBody>
      </p:sp>
    </p:spTree>
    <p:extLst>
      <p:ext uri="{BB962C8B-B14F-4D97-AF65-F5344CB8AC3E}">
        <p14:creationId xmlns:p14="http://schemas.microsoft.com/office/powerpoint/2010/main" val="660947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Kijk zo. </a:t>
            </a:r>
            <a:r>
              <a:rPr lang="nl-NL" sz="1200" kern="1200" dirty="0">
                <a:solidFill>
                  <a:schemeClr val="tx1"/>
                </a:solidFill>
                <a:effectLst/>
                <a:latin typeface="+mn-lt"/>
                <a:ea typeface="+mn-ea"/>
                <a:cs typeface="+mn-cs"/>
              </a:rPr>
              <a:t>Ik ga nu kijken welk argument van tekstbron 2 overeenkomt met argument 1 van bron 1. </a:t>
            </a:r>
            <a:endParaRPr lang="nl-NL" dirty="0"/>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3</a:t>
            </a:fld>
            <a:endParaRPr lang="nl-NL"/>
          </a:p>
        </p:txBody>
      </p:sp>
    </p:spTree>
    <p:extLst>
      <p:ext uri="{BB962C8B-B14F-4D97-AF65-F5344CB8AC3E}">
        <p14:creationId xmlns:p14="http://schemas.microsoft.com/office/powerpoint/2010/main" val="33166409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Ik lees hier in de eerste alinea van bron 1 dat er geen natuurlijke selectie meer is. Alinea 1 van bron 2 gaat heel ergens anders over, over genetische diversiteit ofzo. </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4</a:t>
            </a:fld>
            <a:endParaRPr lang="nl-NL"/>
          </a:p>
        </p:txBody>
      </p:sp>
    </p:spTree>
    <p:extLst>
      <p:ext uri="{BB962C8B-B14F-4D97-AF65-F5344CB8AC3E}">
        <p14:creationId xmlns:p14="http://schemas.microsoft.com/office/powerpoint/2010/main" val="2534312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He, </a:t>
            </a:r>
            <a:r>
              <a:rPr lang="nl-NL" sz="1200" b="1" kern="1200" dirty="0">
                <a:solidFill>
                  <a:schemeClr val="tx1"/>
                </a:solidFill>
                <a:effectLst/>
                <a:latin typeface="+mn-lt"/>
                <a:ea typeface="+mn-ea"/>
                <a:cs typeface="+mn-cs"/>
              </a:rPr>
              <a:t>alinea 2 </a:t>
            </a:r>
            <a:r>
              <a:rPr lang="nl-NL" sz="1200" kern="1200" dirty="0">
                <a:solidFill>
                  <a:schemeClr val="tx1"/>
                </a:solidFill>
                <a:effectLst/>
                <a:latin typeface="+mn-lt"/>
                <a:ea typeface="+mn-ea"/>
                <a:cs typeface="+mn-cs"/>
              </a:rPr>
              <a:t>van tekst 2 heeft ook iets over natuurlijke selectie. Ja, dat die juist wel bestaat. </a:t>
            </a: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Die twee alinea’s ga ik even naast elkaar zetten. Dat gaat lekker makkelijk als je zoals jij post-</a:t>
            </a:r>
            <a:r>
              <a:rPr lang="nl-NL" sz="1200" kern="1200" dirty="0" err="1">
                <a:solidFill>
                  <a:schemeClr val="tx1"/>
                </a:solidFill>
                <a:effectLst/>
                <a:latin typeface="+mn-lt"/>
                <a:ea typeface="+mn-ea"/>
                <a:cs typeface="+mn-cs"/>
              </a:rPr>
              <a:t>its</a:t>
            </a:r>
            <a:r>
              <a:rPr lang="nl-NL" sz="1200" kern="1200" dirty="0">
                <a:solidFill>
                  <a:schemeClr val="tx1"/>
                </a:solidFill>
                <a:effectLst/>
                <a:latin typeface="+mn-lt"/>
                <a:ea typeface="+mn-ea"/>
                <a:cs typeface="+mn-cs"/>
              </a:rPr>
              <a:t> gebruikt.</a:t>
            </a:r>
            <a:endParaRPr lang="nl-NL" dirty="0"/>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5</a:t>
            </a:fld>
            <a:endParaRPr lang="nl-NL"/>
          </a:p>
        </p:txBody>
      </p:sp>
    </p:spTree>
    <p:extLst>
      <p:ext uri="{BB962C8B-B14F-4D97-AF65-F5344CB8AC3E}">
        <p14:creationId xmlns:p14="http://schemas.microsoft.com/office/powerpoint/2010/main" val="1799514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Kijk zo. </a:t>
            </a:r>
            <a:r>
              <a:rPr lang="nl-NL" sz="1200" kern="1200" dirty="0">
                <a:solidFill>
                  <a:schemeClr val="tx1"/>
                </a:solidFill>
                <a:effectLst/>
                <a:latin typeface="+mn-lt"/>
                <a:ea typeface="+mn-ea"/>
                <a:cs typeface="+mn-cs"/>
              </a:rPr>
              <a:t>De twee argumenten met natuurlijke selectie als argument voor of tegen evolutie staan nu naast elkaar. Ik heb die roze post-</a:t>
            </a:r>
            <a:r>
              <a:rPr lang="nl-NL" sz="1200" kern="1200" dirty="0" err="1">
                <a:solidFill>
                  <a:schemeClr val="tx1"/>
                </a:solidFill>
                <a:effectLst/>
                <a:latin typeface="+mn-lt"/>
                <a:ea typeface="+mn-ea"/>
                <a:cs typeface="+mn-cs"/>
              </a:rPr>
              <a:t>it</a:t>
            </a:r>
            <a:r>
              <a:rPr lang="nl-NL" sz="1200" kern="1200" dirty="0">
                <a:solidFill>
                  <a:schemeClr val="tx1"/>
                </a:solidFill>
                <a:effectLst/>
                <a:latin typeface="+mn-lt"/>
                <a:ea typeface="+mn-ea"/>
                <a:cs typeface="+mn-cs"/>
              </a:rPr>
              <a:t> van alinea 2 omhoog geschoven naast die van alinea 1 van bron 1..  De </a:t>
            </a:r>
            <a:r>
              <a:rPr lang="nl-NL" sz="1200" kern="1200" dirty="0" err="1">
                <a:solidFill>
                  <a:schemeClr val="tx1"/>
                </a:solidFill>
                <a:effectLst/>
                <a:latin typeface="+mn-lt"/>
                <a:ea typeface="+mn-ea"/>
                <a:cs typeface="+mn-cs"/>
              </a:rPr>
              <a:t>subargumenten</a:t>
            </a:r>
            <a:r>
              <a:rPr lang="nl-NL" sz="1200" kern="1200" dirty="0">
                <a:solidFill>
                  <a:schemeClr val="tx1"/>
                </a:solidFill>
                <a:effectLst/>
                <a:latin typeface="+mn-lt"/>
                <a:ea typeface="+mn-ea"/>
                <a:cs typeface="+mn-cs"/>
              </a:rPr>
              <a:t> onder de argumenten kan ik bij het schrijven van de synthesetekst goed gebruiken als illustratie voor de argumenten. </a:t>
            </a: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6</a:t>
            </a:fld>
            <a:endParaRPr lang="nl-NL"/>
          </a:p>
        </p:txBody>
      </p:sp>
    </p:spTree>
    <p:extLst>
      <p:ext uri="{BB962C8B-B14F-4D97-AF65-F5344CB8AC3E}">
        <p14:creationId xmlns:p14="http://schemas.microsoft.com/office/powerpoint/2010/main" val="20777556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De eerste kolom vergelijkbare argumentatie kan ik nu trouwens ook invullen zie ik, nl natuurlijke selectie als argument voor of tegen evolutie van de mens..</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7</a:t>
            </a:fld>
            <a:endParaRPr lang="nl-NL"/>
          </a:p>
        </p:txBody>
      </p:sp>
    </p:spTree>
    <p:extLst>
      <p:ext uri="{BB962C8B-B14F-4D97-AF65-F5344CB8AC3E}">
        <p14:creationId xmlns:p14="http://schemas.microsoft.com/office/powerpoint/2010/main" val="4165694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Zie zo ingevuld, </a:t>
            </a:r>
            <a:r>
              <a:rPr lang="nl-NL" sz="1200" kern="1200" dirty="0">
                <a:solidFill>
                  <a:schemeClr val="tx1"/>
                </a:solidFill>
                <a:effectLst/>
                <a:latin typeface="+mn-lt"/>
                <a:ea typeface="+mn-ea"/>
                <a:cs typeface="+mn-cs"/>
              </a:rPr>
              <a:t>Ik heb die twee argumenten nu overkoepeld met de vergelijkbare argumentatie term “natuurlijke selectie”. </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8</a:t>
            </a:fld>
            <a:endParaRPr lang="nl-NL"/>
          </a:p>
        </p:txBody>
      </p:sp>
    </p:spTree>
    <p:extLst>
      <p:ext uri="{BB962C8B-B14F-4D97-AF65-F5344CB8AC3E}">
        <p14:creationId xmlns:p14="http://schemas.microsoft.com/office/powerpoint/2010/main" val="2295263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Overkoepelen vind ik trouwens wel een mooie  term om het met elkaar in verband brengen van twee argumenten beeldend uit te leggen. Ik zie een enorme koepel voor me..</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9</a:t>
            </a:fld>
            <a:endParaRPr lang="nl-NL"/>
          </a:p>
        </p:txBody>
      </p:sp>
    </p:spTree>
    <p:extLst>
      <p:ext uri="{BB962C8B-B14F-4D97-AF65-F5344CB8AC3E}">
        <p14:creationId xmlns:p14="http://schemas.microsoft.com/office/powerpoint/2010/main" val="41349810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Ik moet nog even in kolom 4 met mijn eigen schoolkennis checken of de informatie uit de tekstbronnen wel klopt. Jij hebt geen kolom 4, althans niet in je werkboekje, maar wel een blauwe post-</a:t>
            </a:r>
            <a:r>
              <a:rPr lang="nl-NL" sz="1200" kern="1200" dirty="0" err="1">
                <a:solidFill>
                  <a:schemeClr val="tx1"/>
                </a:solidFill>
                <a:effectLst/>
                <a:latin typeface="+mn-lt"/>
                <a:ea typeface="+mn-ea"/>
                <a:cs typeface="+mn-cs"/>
              </a:rPr>
              <a:t>it</a:t>
            </a:r>
            <a:r>
              <a:rPr lang="nl-NL" sz="1200" kern="1200" dirty="0">
                <a:solidFill>
                  <a:schemeClr val="tx1"/>
                </a:solidFill>
                <a:effectLst/>
                <a:latin typeface="+mn-lt"/>
                <a:ea typeface="+mn-ea"/>
                <a:cs typeface="+mn-cs"/>
              </a:rPr>
              <a:t> die je daarvoor kunt gebruiken. </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10</a:t>
            </a:fld>
            <a:endParaRPr lang="nl-NL"/>
          </a:p>
        </p:txBody>
      </p:sp>
    </p:spTree>
    <p:extLst>
      <p:ext uri="{BB962C8B-B14F-4D97-AF65-F5344CB8AC3E}">
        <p14:creationId xmlns:p14="http://schemas.microsoft.com/office/powerpoint/2010/main" val="282587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Kijk zo. Je moet de post-</a:t>
            </a:r>
            <a:r>
              <a:rPr lang="nl-NL" dirty="0" err="1"/>
              <a:t>its</a:t>
            </a:r>
            <a:r>
              <a:rPr lang="nl-NL" dirty="0"/>
              <a:t> misschien een klein beetje over elkaar heen plakken. </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11</a:t>
            </a:fld>
            <a:endParaRPr lang="nl-NL"/>
          </a:p>
        </p:txBody>
      </p:sp>
    </p:spTree>
    <p:extLst>
      <p:ext uri="{BB962C8B-B14F-4D97-AF65-F5344CB8AC3E}">
        <p14:creationId xmlns:p14="http://schemas.microsoft.com/office/powerpoint/2010/main" val="2648632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OK, de kritische noot met mijn eigen brein dus. Ik denk dat ik het wel eens ben met bron 2, niet overal op aarde leeft de mens in voorspoed. Dat heb ik gelezen in de kranten en trouwens ook geleerd bij aardrijkskunde in klas 2. </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12</a:t>
            </a:fld>
            <a:endParaRPr lang="nl-NL"/>
          </a:p>
        </p:txBody>
      </p:sp>
    </p:spTree>
    <p:extLst>
      <p:ext uri="{BB962C8B-B14F-4D97-AF65-F5344CB8AC3E}">
        <p14:creationId xmlns:p14="http://schemas.microsoft.com/office/powerpoint/2010/main" val="41622770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Oh en trouwens: ik kan ook bedenken dat de mens de techniek heeft uitgevonden met zijn eigen brein, brein leeft, hoort bij de ‘natuur’, dus zou je kunnen zeggen dat er ondanks onze versmelting met techniek nog steeds natuurlijke selectie is.</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13</a:t>
            </a:fld>
            <a:endParaRPr lang="nl-NL"/>
          </a:p>
        </p:txBody>
      </p:sp>
    </p:spTree>
    <p:extLst>
      <p:ext uri="{BB962C8B-B14F-4D97-AF65-F5344CB8AC3E}">
        <p14:creationId xmlns:p14="http://schemas.microsoft.com/office/powerpoint/2010/main" val="3473853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Ik vind het wel genoeg zo. Ik heb een van de drie alinea’s </a:t>
            </a:r>
            <a:r>
              <a:rPr lang="nl-NL" sz="1200" kern="1200" dirty="0" err="1">
                <a:solidFill>
                  <a:schemeClr val="tx1"/>
                </a:solidFill>
                <a:effectLst/>
                <a:latin typeface="+mn-lt"/>
                <a:ea typeface="+mn-ea"/>
                <a:cs typeface="+mn-cs"/>
              </a:rPr>
              <a:t>herordend</a:t>
            </a:r>
            <a:r>
              <a:rPr lang="nl-NL" sz="1200" kern="1200" dirty="0">
                <a:solidFill>
                  <a:schemeClr val="tx1"/>
                </a:solidFill>
                <a:effectLst/>
                <a:latin typeface="+mn-lt"/>
                <a:ea typeface="+mn-ea"/>
                <a:cs typeface="+mn-cs"/>
              </a:rPr>
              <a:t> en de overkoepelde alinea’s toegelicht met een ondersteuningen  voor bron 2 en bedenkingen tegen bron 1. Nu ben jij aan zet voor de volgende twee alinea’s. </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14</a:t>
            </a:fld>
            <a:endParaRPr lang="nl-NL"/>
          </a:p>
        </p:txBody>
      </p:sp>
    </p:spTree>
    <p:extLst>
      <p:ext uri="{BB962C8B-B14F-4D97-AF65-F5344CB8AC3E}">
        <p14:creationId xmlns:p14="http://schemas.microsoft.com/office/powerpoint/2010/main" val="3052328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B937F116-F2A3-9341-8C7F-6D24DC2A19E7}" type="datetimeFigureOut">
              <a:rPr lang="nl-NL" smtClean="0"/>
              <a:t>09-02-2021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1418075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937F116-F2A3-9341-8C7F-6D24DC2A19E7}" type="datetimeFigureOut">
              <a:rPr lang="nl-NL" smtClean="0"/>
              <a:t>09-02-2021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3541965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B937F116-F2A3-9341-8C7F-6D24DC2A19E7}" type="datetimeFigureOut">
              <a:rPr lang="nl-NL" smtClean="0"/>
              <a:t>09-02-2021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2215792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B937F116-F2A3-9341-8C7F-6D24DC2A19E7}" type="datetimeFigureOut">
              <a:rPr lang="nl-NL" smtClean="0"/>
              <a:t>09-02-2021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3351710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82329" y="2505075"/>
            <a:ext cx="4190702"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5014913" y="2505075"/>
            <a:ext cx="4211340"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B937F116-F2A3-9341-8C7F-6D24DC2A19E7}" type="datetimeFigureOut">
              <a:rPr lang="nl-NL" smtClean="0"/>
              <a:t>09-02-2021</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2378485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B937F116-F2A3-9341-8C7F-6D24DC2A19E7}" type="datetimeFigureOut">
              <a:rPr lang="nl-NL" smtClean="0"/>
              <a:t>09-02-2021</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1634762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37F116-F2A3-9341-8C7F-6D24DC2A19E7}" type="datetimeFigureOut">
              <a:rPr lang="nl-NL" smtClean="0"/>
              <a:t>09-02-2021</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1349849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B937F116-F2A3-9341-8C7F-6D24DC2A19E7}" type="datetimeFigureOut">
              <a:rPr lang="nl-NL" smtClean="0"/>
              <a:t>09-02-2021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2349690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B937F116-F2A3-9341-8C7F-6D24DC2A19E7}" type="datetimeFigureOut">
              <a:rPr lang="nl-NL" smtClean="0"/>
              <a:t>09-02-2021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1317503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937F116-F2A3-9341-8C7F-6D24DC2A19E7}" type="datetimeFigureOut">
              <a:rPr lang="nl-NL" smtClean="0"/>
              <a:t>09-02-2021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3020552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937F116-F2A3-9341-8C7F-6D24DC2A19E7}" type="datetimeFigureOut">
              <a:rPr lang="nl-NL" smtClean="0"/>
              <a:t>09-02-2021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1403182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37F116-F2A3-9341-8C7F-6D24DC2A19E7}" type="datetimeFigureOut">
              <a:rPr lang="nl-NL" smtClean="0"/>
              <a:t>09-02-2021</a:t>
            </a:fld>
            <a:endParaRPr lang="nl-NL"/>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A21A3E-8618-3246-904B-52DCEF57F853}" type="slidenum">
              <a:rPr lang="nl-NL" smtClean="0"/>
              <a:t>‹nr.›</a:t>
            </a:fld>
            <a:endParaRPr lang="nl-NL"/>
          </a:p>
        </p:txBody>
      </p:sp>
    </p:spTree>
    <p:extLst>
      <p:ext uri="{BB962C8B-B14F-4D97-AF65-F5344CB8AC3E}">
        <p14:creationId xmlns:p14="http://schemas.microsoft.com/office/powerpoint/2010/main" val="19500956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2.tiff"/><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1.xml"/><Relationship Id="rId6" Type="http://schemas.openxmlformats.org/officeDocument/2006/relationships/image" Target="../media/image1.pn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3.tiff"/><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customXml" Target="../ink/ink7.xml"/><Relationship Id="rId3" Type="http://schemas.openxmlformats.org/officeDocument/2006/relationships/slideLayout" Target="../slideLayouts/slideLayout7.xml"/><Relationship Id="rId7" Type="http://schemas.openxmlformats.org/officeDocument/2006/relationships/customXml" Target="../ink/ink2.xml"/><Relationship Id="rId12"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11" Type="http://schemas.openxmlformats.org/officeDocument/2006/relationships/customXml" Target="../ink/ink6.xml"/><Relationship Id="rId5" Type="http://schemas.openxmlformats.org/officeDocument/2006/relationships/customXml" Target="../ink/ink1.xml"/><Relationship Id="rId15" Type="http://schemas.openxmlformats.org/officeDocument/2006/relationships/image" Target="../media/image1.png"/><Relationship Id="rId10" Type="http://schemas.openxmlformats.org/officeDocument/2006/relationships/customXml" Target="../ink/ink5.xml"/><Relationship Id="rId4" Type="http://schemas.openxmlformats.org/officeDocument/2006/relationships/notesSlide" Target="../notesSlides/notesSlide9.xml"/><Relationship Id="rId9" Type="http://schemas.openxmlformats.org/officeDocument/2006/relationships/customXml" Target="../ink/ink4.xml"/><Relationship Id="rId1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4.tiff"/><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0E6C73-9F2A-1144-A7CE-3153F0B6791A}"/>
              </a:ext>
            </a:extLst>
          </p:cNvPr>
          <p:cNvSpPr>
            <a:spLocks noGrp="1"/>
          </p:cNvSpPr>
          <p:nvPr>
            <p:ph type="ctrTitle"/>
          </p:nvPr>
        </p:nvSpPr>
        <p:spPr/>
        <p:txBody>
          <a:bodyPr anchor="t"/>
          <a:lstStyle/>
          <a:p>
            <a:r>
              <a:rPr lang="nl-NL" dirty="0">
                <a:solidFill>
                  <a:schemeClr val="accent1"/>
                </a:solidFill>
              </a:rPr>
              <a:t>Herordenen van argumenten</a:t>
            </a:r>
          </a:p>
        </p:txBody>
      </p:sp>
      <p:sp>
        <p:nvSpPr>
          <p:cNvPr id="3" name="Ondertitel 2">
            <a:extLst>
              <a:ext uri="{FF2B5EF4-FFF2-40B4-BE49-F238E27FC236}">
                <a16:creationId xmlns:a16="http://schemas.microsoft.com/office/drawing/2014/main" id="{240D12EA-11AD-ED4F-A5D4-A908C03A47EE}"/>
              </a:ext>
            </a:extLst>
          </p:cNvPr>
          <p:cNvSpPr>
            <a:spLocks noGrp="1"/>
          </p:cNvSpPr>
          <p:nvPr>
            <p:ph type="subTitle" idx="1"/>
          </p:nvPr>
        </p:nvSpPr>
        <p:spPr/>
        <p:txBody>
          <a:bodyPr>
            <a:normAutofit/>
          </a:bodyPr>
          <a:lstStyle/>
          <a:p>
            <a:r>
              <a:rPr lang="nl-NL" sz="2800" dirty="0"/>
              <a:t>Hoe doe je dat?</a:t>
            </a:r>
          </a:p>
        </p:txBody>
      </p:sp>
      <p:pic>
        <p:nvPicPr>
          <p:cNvPr id="7" name="Audio 6">
            <a:hlinkClick r:id="" action="ppaction://media"/>
            <a:extLst>
              <a:ext uri="{FF2B5EF4-FFF2-40B4-BE49-F238E27FC236}">
                <a16:creationId xmlns:a16="http://schemas.microsoft.com/office/drawing/2014/main" id="{255E6E3D-27D6-FC4B-A3C2-B6F58B4803A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2706815815"/>
      </p:ext>
    </p:extLst>
  </p:cSld>
  <p:clrMapOvr>
    <a:masterClrMapping/>
  </p:clrMapOvr>
  <mc:AlternateContent xmlns:mc="http://schemas.openxmlformats.org/markup-compatibility/2006" xmlns:p14="http://schemas.microsoft.com/office/powerpoint/2010/main">
    <mc:Choice Requires="p14">
      <p:transition spd="slow" p14:dur="2000" advTm="7933"/>
    </mc:Choice>
    <mc:Fallback xmlns="">
      <p:transition spd="slow" advTm="79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2807871138"/>
              </p:ext>
            </p:extLst>
          </p:nvPr>
        </p:nvGraphicFramePr>
        <p:xfrm>
          <a:off x="438150" y="133584"/>
          <a:ext cx="9029700" cy="6795173"/>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latin typeface="Arial" panose="020B0604020202020204" pitchFamily="34" charset="0"/>
                          <a:ea typeface="+mn-ea"/>
                          <a:cs typeface="Arial" panose="020B0604020202020204" pitchFamily="34" charset="0"/>
                        </a:rPr>
                        <a:t>Natuurlijke selectie,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2"/>
                          </a:solidFill>
                          <a:effectLst/>
                          <a:latin typeface="Arial" panose="020B0604020202020204" pitchFamily="34" charset="0"/>
                          <a:ea typeface="+mn-ea"/>
                          <a:cs typeface="Arial" panose="020B0604020202020204" pitchFamily="34" charset="0"/>
                        </a:rPr>
                        <a:t>Genetische diversiteit</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Ontstaan van steden en landbouw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Versnelling van genetische veranderingen</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67137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b="0" kern="12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t>
                      </a:r>
                      <a:r>
                        <a:rPr lang="nl-NL" sz="1400" b="1" kern="12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2 </a:t>
                      </a:r>
                    </a:p>
                    <a:p>
                      <a:r>
                        <a:rPr lang="nl-NL" sz="1400" b="1" kern="1200" dirty="0">
                          <a:solidFill>
                            <a:schemeClr val="accent6"/>
                          </a:solidFill>
                          <a:effectLst/>
                          <a:latin typeface="Arial" panose="020B0604020202020204" pitchFamily="34" charset="0"/>
                          <a:ea typeface="+mn-ea"/>
                          <a:cs typeface="Arial" panose="020B0604020202020204" pitchFamily="34" charset="0"/>
                        </a:rPr>
                        <a:t>Minder mutaties in sperma</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Mannen krijgen steeds jonger kinderen.</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natuurlijke selectie 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3</a:t>
                      </a:r>
                    </a:p>
                    <a:p>
                      <a:r>
                        <a:rPr lang="nl-NL" sz="1400" b="1" kern="1200" dirty="0">
                          <a:solidFill>
                            <a:schemeClr val="accent6"/>
                          </a:solidFill>
                          <a:effectLst/>
                          <a:latin typeface="Arial" panose="020B0604020202020204" pitchFamily="34" charset="0"/>
                          <a:ea typeface="+mn-ea"/>
                          <a:cs typeface="Arial" panose="020B0604020202020204" pitchFamily="34" charset="0"/>
                        </a:rPr>
                        <a:t>1 grote populatie</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Door landbouw zijn de menselijke populaties enorm groot geworden, ze raken elkaar en ze zijn niet meer van elkaar gescheiden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Geen isolatie van populaties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3</a:t>
                      </a:r>
                    </a:p>
                    <a:p>
                      <a:r>
                        <a:rPr lang="nl-NL" sz="1400" b="1" kern="1200" dirty="0">
                          <a:solidFill>
                            <a:schemeClr val="accent2"/>
                          </a:solidFill>
                          <a:effectLst/>
                          <a:latin typeface="Arial" panose="020B0604020202020204" pitchFamily="34" charset="0"/>
                          <a:ea typeface="+mn-ea"/>
                          <a:cs typeface="Arial" panose="020B0604020202020204" pitchFamily="34" charset="0"/>
                        </a:rPr>
                        <a:t>Geen afname van mutaties in cellen</a:t>
                      </a:r>
                    </a:p>
                    <a:p>
                      <a:r>
                        <a:rPr lang="nl-NL" sz="1400" b="1" kern="1200" dirty="0">
                          <a:solidFill>
                            <a:schemeClr val="accent2"/>
                          </a:solidFill>
                          <a:effectLst/>
                          <a:latin typeface="Arial" panose="020B0604020202020204" pitchFamily="34" charset="0"/>
                          <a:ea typeface="+mn-ea"/>
                          <a:cs typeface="Arial" panose="020B0604020202020204" pitchFamily="34" charset="0"/>
                        </a:rPr>
                        <a:t> </a:t>
                      </a: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Sowieso 50 mutaties per generatie waarop geselecteerd wordt.</a:t>
                      </a:r>
                    </a:p>
                    <a:p>
                      <a:pPr marL="0" marR="0" indent="0" algn="l" defTabSz="914400" rtl="0" eaLnBrk="1" fontAlgn="auto" latinLnBrk="0" hangingPunct="1">
                        <a:lnSpc>
                          <a:spcPct val="100000"/>
                        </a:lnSpc>
                        <a:spcBef>
                          <a:spcPts val="0"/>
                        </a:spcBef>
                        <a:spcAft>
                          <a:spcPts val="0"/>
                        </a:spcAft>
                        <a:buClrTx/>
                        <a:buSzTx/>
                        <a:buFontTx/>
                        <a:buNone/>
                        <a:tabLst/>
                        <a:defRPr/>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pic>
        <p:nvPicPr>
          <p:cNvPr id="6" name="Audio 5">
            <a:hlinkClick r:id="" action="ppaction://media"/>
            <a:extLst>
              <a:ext uri="{FF2B5EF4-FFF2-40B4-BE49-F238E27FC236}">
                <a16:creationId xmlns:a16="http://schemas.microsoft.com/office/drawing/2014/main" id="{25A3F994-4F0D-F641-9D03-52A70C47E7A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972899519"/>
      </p:ext>
    </p:extLst>
  </p:cSld>
  <p:clrMapOvr>
    <a:masterClrMapping/>
  </p:clrMapOvr>
  <mc:AlternateContent xmlns:mc="http://schemas.openxmlformats.org/markup-compatibility/2006" xmlns:p14="http://schemas.microsoft.com/office/powerpoint/2010/main">
    <mc:Choice Requires="p14">
      <p:transition spd="slow" p14:dur="2000" advTm="14608"/>
    </mc:Choice>
    <mc:Fallback xmlns="">
      <p:transition spd="slow" advTm="14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0D298673-E018-684D-B034-290A5006F298}"/>
              </a:ext>
            </a:extLst>
          </p:cNvPr>
          <p:cNvPicPr>
            <a:picLocks noChangeAspect="1"/>
          </p:cNvPicPr>
          <p:nvPr/>
        </p:nvPicPr>
        <p:blipFill>
          <a:blip r:embed="rId5"/>
          <a:stretch>
            <a:fillRect/>
          </a:stretch>
        </p:blipFill>
        <p:spPr>
          <a:xfrm>
            <a:off x="1273629" y="0"/>
            <a:ext cx="6694713" cy="6858000"/>
          </a:xfrm>
          <a:prstGeom prst="rect">
            <a:avLst/>
          </a:prstGeom>
        </p:spPr>
      </p:pic>
      <p:pic>
        <p:nvPicPr>
          <p:cNvPr id="6" name="Audio 5">
            <a:hlinkClick r:id="" action="ppaction://media"/>
            <a:extLst>
              <a:ext uri="{FF2B5EF4-FFF2-40B4-BE49-F238E27FC236}">
                <a16:creationId xmlns:a16="http://schemas.microsoft.com/office/drawing/2014/main" id="{61FFAB1A-F771-6049-AD32-32CD9A17763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3034435304"/>
      </p:ext>
    </p:extLst>
  </p:cSld>
  <p:clrMapOvr>
    <a:masterClrMapping/>
  </p:clrMapOvr>
  <mc:AlternateContent xmlns:mc="http://schemas.openxmlformats.org/markup-compatibility/2006" xmlns:p14="http://schemas.microsoft.com/office/powerpoint/2010/main">
    <mc:Choice Requires="p14">
      <p:transition spd="slow" p14:dur="2000" advTm="9995"/>
    </mc:Choice>
    <mc:Fallback xmlns="">
      <p:transition spd="slow" advTm="99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3713412739"/>
              </p:ext>
            </p:extLst>
          </p:nvPr>
        </p:nvGraphicFramePr>
        <p:xfrm>
          <a:off x="438150" y="133584"/>
          <a:ext cx="9029700" cy="6795173"/>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Genetische diversiteit</a:t>
                      </a:r>
                      <a:endParaRPr lang="nl-NL" sz="1400" kern="1200" dirty="0">
                        <a:solidFill>
                          <a:schemeClr val="accent2"/>
                        </a:solidFill>
                        <a:effectLst/>
                        <a:highlight>
                          <a:srgbClr val="FFFF00"/>
                        </a:highligh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Ontstaan van steden en landbouw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Versnelling van genetische veranderingen</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67137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b="0" kern="12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t>
                      </a:r>
                      <a:r>
                        <a:rPr lang="nl-NL" sz="1400" b="1" kern="12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2 </a:t>
                      </a:r>
                    </a:p>
                    <a:p>
                      <a:r>
                        <a:rPr lang="nl-NL" sz="1400" b="1" kern="1200" dirty="0">
                          <a:solidFill>
                            <a:schemeClr val="accent6"/>
                          </a:solidFill>
                          <a:effectLst/>
                          <a:latin typeface="Arial" panose="020B0604020202020204" pitchFamily="34" charset="0"/>
                          <a:ea typeface="+mn-ea"/>
                          <a:cs typeface="Arial" panose="020B0604020202020204" pitchFamily="34" charset="0"/>
                        </a:rPr>
                        <a:t>Minder mutaties in sperma</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Mannen krijgen steeds jonger kinderen.</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natuurlijke selectie 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3</a:t>
                      </a:r>
                    </a:p>
                    <a:p>
                      <a:r>
                        <a:rPr lang="nl-NL" sz="1400" b="1" kern="1200" dirty="0">
                          <a:solidFill>
                            <a:schemeClr val="accent6"/>
                          </a:solidFill>
                          <a:effectLst/>
                          <a:latin typeface="Arial" panose="020B0604020202020204" pitchFamily="34" charset="0"/>
                          <a:ea typeface="+mn-ea"/>
                          <a:cs typeface="Arial" panose="020B0604020202020204" pitchFamily="34" charset="0"/>
                        </a:rPr>
                        <a:t>1 grote populatie</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Door landbouw zijn de menselijke populaties enorm groot geworden, ze raken elkaar en ze zijn niet meer van elkaar gescheiden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Geen isolatie van populaties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3</a:t>
                      </a:r>
                    </a:p>
                    <a:p>
                      <a:r>
                        <a:rPr lang="nl-NL" sz="1400" b="1" kern="1200" dirty="0">
                          <a:solidFill>
                            <a:schemeClr val="accent2"/>
                          </a:solidFill>
                          <a:effectLst/>
                          <a:latin typeface="Arial" panose="020B0604020202020204" pitchFamily="34" charset="0"/>
                          <a:ea typeface="+mn-ea"/>
                          <a:cs typeface="Arial" panose="020B0604020202020204" pitchFamily="34" charset="0"/>
                        </a:rPr>
                        <a:t>Geen afname van mutaties in cellen</a:t>
                      </a:r>
                    </a:p>
                    <a:p>
                      <a:r>
                        <a:rPr lang="nl-NL" sz="1400" b="1" kern="1200" dirty="0">
                          <a:solidFill>
                            <a:schemeClr val="accent2"/>
                          </a:solidFill>
                          <a:effectLst/>
                          <a:latin typeface="Arial" panose="020B0604020202020204" pitchFamily="34" charset="0"/>
                          <a:ea typeface="+mn-ea"/>
                          <a:cs typeface="Arial" panose="020B0604020202020204" pitchFamily="34" charset="0"/>
                        </a:rPr>
                        <a:t> </a:t>
                      </a: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Sowieso 50 mutaties per generatie waarop geselecteerd wordt.</a:t>
                      </a:r>
                    </a:p>
                    <a:p>
                      <a:pPr marL="0" marR="0" indent="0" algn="l" defTabSz="914400" rtl="0" eaLnBrk="1" fontAlgn="auto" latinLnBrk="0" hangingPunct="1">
                        <a:lnSpc>
                          <a:spcPct val="100000"/>
                        </a:lnSpc>
                        <a:spcBef>
                          <a:spcPts val="0"/>
                        </a:spcBef>
                        <a:spcAft>
                          <a:spcPts val="0"/>
                        </a:spcAft>
                        <a:buClrTx/>
                        <a:buSzTx/>
                        <a:buFontTx/>
                        <a:buNone/>
                        <a:tabLst/>
                        <a:defRPr/>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pic>
        <p:nvPicPr>
          <p:cNvPr id="6" name="Audio 5">
            <a:hlinkClick r:id="" action="ppaction://media"/>
            <a:extLst>
              <a:ext uri="{FF2B5EF4-FFF2-40B4-BE49-F238E27FC236}">
                <a16:creationId xmlns:a16="http://schemas.microsoft.com/office/drawing/2014/main" id="{F5347C1E-9B00-AC48-B1B1-17D671A5F31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829552359"/>
      </p:ext>
    </p:extLst>
  </p:cSld>
  <p:clrMapOvr>
    <a:masterClrMapping/>
  </p:clrMapOvr>
  <mc:AlternateContent xmlns:mc="http://schemas.openxmlformats.org/markup-compatibility/2006" xmlns:p14="http://schemas.microsoft.com/office/powerpoint/2010/main">
    <mc:Choice Requires="p14">
      <p:transition spd="slow" p14:dur="2000" advTm="14469"/>
    </mc:Choice>
    <mc:Fallback xmlns="">
      <p:transition spd="slow" advTm="144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2429965412"/>
              </p:ext>
            </p:extLst>
          </p:nvPr>
        </p:nvGraphicFramePr>
        <p:xfrm>
          <a:off x="438150" y="133584"/>
          <a:ext cx="9029700" cy="6795173"/>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2"/>
                          </a:solidFill>
                          <a:effectLst/>
                          <a:latin typeface="Arial" panose="020B0604020202020204" pitchFamily="34" charset="0"/>
                          <a:ea typeface="+mn-ea"/>
                          <a:cs typeface="Arial" panose="020B0604020202020204" pitchFamily="34" charset="0"/>
                        </a:rPr>
                        <a:t>Genetische diversiteit</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Ontstaan van steden en landbouw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Versnelling van genetische veranderingen</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67137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b="0" kern="12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t>
                      </a:r>
                      <a:r>
                        <a:rPr lang="nl-NL" sz="1400" b="1" kern="12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2 </a:t>
                      </a:r>
                    </a:p>
                    <a:p>
                      <a:r>
                        <a:rPr lang="nl-NL" sz="1400" b="1" kern="1200" dirty="0">
                          <a:solidFill>
                            <a:schemeClr val="accent6"/>
                          </a:solidFill>
                          <a:effectLst/>
                          <a:latin typeface="Arial" panose="020B0604020202020204" pitchFamily="34" charset="0"/>
                          <a:ea typeface="+mn-ea"/>
                          <a:cs typeface="Arial" panose="020B0604020202020204" pitchFamily="34" charset="0"/>
                        </a:rPr>
                        <a:t>Minder mutaties in sperma</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Mannen krijgen steeds jonger kinderen.</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a:t>
                      </a:r>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natuurlijke selectie </a:t>
                      </a:r>
                      <a:r>
                        <a:rPr lang="nl-NL" sz="1400" b="1" kern="1200" dirty="0">
                          <a:solidFill>
                            <a:schemeClr val="accent2"/>
                          </a:solidFill>
                          <a:effectLst/>
                          <a:latin typeface="Arial" panose="020B0604020202020204" pitchFamily="34" charset="0"/>
                          <a:ea typeface="+mn-ea"/>
                          <a:cs typeface="Arial" panose="020B0604020202020204" pitchFamily="34" charset="0"/>
                        </a:rPr>
                        <a:t>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3</a:t>
                      </a:r>
                    </a:p>
                    <a:p>
                      <a:r>
                        <a:rPr lang="nl-NL" sz="1400" b="1" kern="1200" dirty="0">
                          <a:solidFill>
                            <a:schemeClr val="accent6"/>
                          </a:solidFill>
                          <a:effectLst/>
                          <a:latin typeface="Arial" panose="020B0604020202020204" pitchFamily="34" charset="0"/>
                          <a:ea typeface="+mn-ea"/>
                          <a:cs typeface="Arial" panose="020B0604020202020204" pitchFamily="34" charset="0"/>
                        </a:rPr>
                        <a:t>1 grote populatie</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Door landbouw zijn de menselijke populaties enorm groot geworden, ze raken elkaar en ze zijn niet meer van elkaar gescheiden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Geen isolatie van populaties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3</a:t>
                      </a:r>
                    </a:p>
                    <a:p>
                      <a:r>
                        <a:rPr lang="nl-NL" sz="1400" b="1" kern="1200" dirty="0">
                          <a:solidFill>
                            <a:schemeClr val="accent2"/>
                          </a:solidFill>
                          <a:effectLst/>
                          <a:latin typeface="Arial" panose="020B0604020202020204" pitchFamily="34" charset="0"/>
                          <a:ea typeface="+mn-ea"/>
                          <a:cs typeface="Arial" panose="020B0604020202020204" pitchFamily="34" charset="0"/>
                        </a:rPr>
                        <a:t>Geen afname van mutaties in cellen</a:t>
                      </a:r>
                    </a:p>
                    <a:p>
                      <a:r>
                        <a:rPr lang="nl-NL" sz="1400" b="1" kern="1200" dirty="0">
                          <a:solidFill>
                            <a:schemeClr val="accent2"/>
                          </a:solidFill>
                          <a:effectLst/>
                          <a:latin typeface="Arial" panose="020B0604020202020204" pitchFamily="34" charset="0"/>
                          <a:ea typeface="+mn-ea"/>
                          <a:cs typeface="Arial" panose="020B0604020202020204" pitchFamily="34" charset="0"/>
                        </a:rPr>
                        <a:t> </a:t>
                      </a: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Sowieso 50 mutaties per generatie waarop geselecteerd wordt.</a:t>
                      </a:r>
                    </a:p>
                    <a:p>
                      <a:pPr marL="0" marR="0" indent="0" algn="l" defTabSz="914400" rtl="0" eaLnBrk="1" fontAlgn="auto" latinLnBrk="0" hangingPunct="1">
                        <a:lnSpc>
                          <a:spcPct val="100000"/>
                        </a:lnSpc>
                        <a:spcBef>
                          <a:spcPts val="0"/>
                        </a:spcBef>
                        <a:spcAft>
                          <a:spcPts val="0"/>
                        </a:spcAft>
                        <a:buClrTx/>
                        <a:buSzTx/>
                        <a:buFontTx/>
                        <a:buNone/>
                        <a:tabLst/>
                        <a:defRPr/>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sp>
        <p:nvSpPr>
          <p:cNvPr id="5" name="Pijl omhoog 4">
            <a:extLst>
              <a:ext uri="{FF2B5EF4-FFF2-40B4-BE49-F238E27FC236}">
                <a16:creationId xmlns:a16="http://schemas.microsoft.com/office/drawing/2014/main" id="{6AE45790-6D17-8D45-AC2A-89D22F58DD26}"/>
              </a:ext>
            </a:extLst>
          </p:cNvPr>
          <p:cNvSpPr/>
          <p:nvPr/>
        </p:nvSpPr>
        <p:spPr>
          <a:xfrm rot="3765546">
            <a:off x="1660687" y="835255"/>
            <a:ext cx="508520" cy="1445922"/>
          </a:xfrm>
          <a:prstGeom prst="upArrow">
            <a:avLst>
              <a:gd name="adj1" fmla="val 33598"/>
              <a:gd name="adj2" fmla="val 5000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Pijl omhoog 5">
            <a:extLst>
              <a:ext uri="{FF2B5EF4-FFF2-40B4-BE49-F238E27FC236}">
                <a16:creationId xmlns:a16="http://schemas.microsoft.com/office/drawing/2014/main" id="{8321F175-80B7-1C4A-8052-F02459126D4B}"/>
              </a:ext>
            </a:extLst>
          </p:cNvPr>
          <p:cNvSpPr/>
          <p:nvPr/>
        </p:nvSpPr>
        <p:spPr>
          <a:xfrm rot="11798574">
            <a:off x="5274745" y="1392238"/>
            <a:ext cx="508520" cy="1445922"/>
          </a:xfrm>
          <a:prstGeom prst="upArrow">
            <a:avLst>
              <a:gd name="adj1" fmla="val 33598"/>
              <a:gd name="adj2" fmla="val 5000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9" name="Audio 8">
            <a:hlinkClick r:id="" action="ppaction://media"/>
            <a:extLst>
              <a:ext uri="{FF2B5EF4-FFF2-40B4-BE49-F238E27FC236}">
                <a16:creationId xmlns:a16="http://schemas.microsoft.com/office/drawing/2014/main" id="{CD9E43E1-2346-E44B-803C-CBD6A281678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3292529967"/>
      </p:ext>
    </p:extLst>
  </p:cSld>
  <p:clrMapOvr>
    <a:masterClrMapping/>
  </p:clrMapOvr>
  <mc:AlternateContent xmlns:mc="http://schemas.openxmlformats.org/markup-compatibility/2006" xmlns:p14="http://schemas.microsoft.com/office/powerpoint/2010/main">
    <mc:Choice Requires="p14">
      <p:transition spd="slow" p14:dur="2000" advTm="16139"/>
    </mc:Choice>
    <mc:Fallback xmlns="">
      <p:transition spd="slow" advTm="161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9"/>
                </p:tgtEl>
              </p:cMediaNode>
            </p:audio>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1B2AA9B8-ADA2-2F4F-9E3E-B76FD4DC71CF}"/>
              </a:ext>
            </a:extLst>
          </p:cNvPr>
          <p:cNvPicPr>
            <a:picLocks noChangeAspect="1"/>
          </p:cNvPicPr>
          <p:nvPr/>
        </p:nvPicPr>
        <p:blipFill>
          <a:blip r:embed="rId5"/>
          <a:stretch>
            <a:fillRect/>
          </a:stretch>
        </p:blipFill>
        <p:spPr>
          <a:xfrm>
            <a:off x="0" y="630766"/>
            <a:ext cx="9906000" cy="5596467"/>
          </a:xfrm>
          <a:prstGeom prst="rect">
            <a:avLst/>
          </a:prstGeom>
        </p:spPr>
      </p:pic>
      <p:pic>
        <p:nvPicPr>
          <p:cNvPr id="7" name="Audio 6">
            <a:hlinkClick r:id="" action="ppaction://media"/>
            <a:extLst>
              <a:ext uri="{FF2B5EF4-FFF2-40B4-BE49-F238E27FC236}">
                <a16:creationId xmlns:a16="http://schemas.microsoft.com/office/drawing/2014/main" id="{4DA4DBA3-C710-774D-99AF-8E645327419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652620882"/>
      </p:ext>
    </p:extLst>
  </p:cSld>
  <p:clrMapOvr>
    <a:masterClrMapping/>
  </p:clrMapOvr>
  <mc:AlternateContent xmlns:mc="http://schemas.openxmlformats.org/markup-compatibility/2006" xmlns:p14="http://schemas.microsoft.com/office/powerpoint/2010/main">
    <mc:Choice Requires="p14">
      <p:transition spd="slow" p14:dur="2000" advTm="26360"/>
    </mc:Choice>
    <mc:Fallback xmlns="">
      <p:transition spd="slow" advTm="263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nvGraphicFramePr>
        <p:xfrm>
          <a:off x="438150" y="179614"/>
          <a:ext cx="9029700" cy="6475702"/>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a:t>
                      </a:r>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natuurlijke selectie </a:t>
                      </a:r>
                      <a:r>
                        <a:rPr lang="nl-NL" sz="1400" b="1" kern="1200" dirty="0">
                          <a:solidFill>
                            <a:schemeClr val="accent2"/>
                          </a:solidFill>
                          <a:effectLst/>
                          <a:latin typeface="Arial" panose="020B0604020202020204" pitchFamily="34" charset="0"/>
                          <a:ea typeface="+mn-ea"/>
                          <a:cs typeface="Arial" panose="020B0604020202020204" pitchFamily="34" charset="0"/>
                        </a:rPr>
                        <a:t>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85896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sp>
        <p:nvSpPr>
          <p:cNvPr id="6" name="Pijl omhoog 5">
            <a:extLst>
              <a:ext uri="{FF2B5EF4-FFF2-40B4-BE49-F238E27FC236}">
                <a16:creationId xmlns:a16="http://schemas.microsoft.com/office/drawing/2014/main" id="{D1E757C8-E472-2E4B-A580-EE2BF1ED3196}"/>
              </a:ext>
            </a:extLst>
          </p:cNvPr>
          <p:cNvSpPr/>
          <p:nvPr/>
        </p:nvSpPr>
        <p:spPr>
          <a:xfrm rot="1645082">
            <a:off x="242208" y="1028703"/>
            <a:ext cx="1028700" cy="2073728"/>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7" name="Audio 6">
            <a:hlinkClick r:id="" action="ppaction://media"/>
            <a:extLst>
              <a:ext uri="{FF2B5EF4-FFF2-40B4-BE49-F238E27FC236}">
                <a16:creationId xmlns:a16="http://schemas.microsoft.com/office/drawing/2014/main" id="{3961BB14-6E48-5544-939B-9113E66E17B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3204820151"/>
      </p:ext>
    </p:extLst>
  </p:cSld>
  <p:clrMapOvr>
    <a:masterClrMapping/>
  </p:clrMapOvr>
  <mc:AlternateContent xmlns:mc="http://schemas.openxmlformats.org/markup-compatibility/2006" xmlns:p14="http://schemas.microsoft.com/office/powerpoint/2010/main">
    <mc:Choice Requires="p14">
      <p:transition spd="slow" p14:dur="2000" advTm="12796"/>
    </mc:Choice>
    <mc:Fallback xmlns="">
      <p:transition spd="slow" advTm="12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669404089"/>
              </p:ext>
            </p:extLst>
          </p:nvPr>
        </p:nvGraphicFramePr>
        <p:xfrm>
          <a:off x="438150" y="179614"/>
          <a:ext cx="9029700" cy="6475702"/>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p>
                    <a:p>
                      <a:pPr>
                        <a:spcAft>
                          <a:spcPts val="0"/>
                        </a:spcAft>
                      </a:pPr>
                      <a:r>
                        <a:rPr lang="nl-NL" sz="1400" b="0" dirty="0">
                          <a:solidFill>
                            <a:srgbClr val="000000"/>
                          </a:solidFill>
                          <a:effectLst/>
                          <a:latin typeface="Helvetica" pitchFamily="2" charset="0"/>
                          <a:ea typeface="Arial Unicode MS" panose="020B0604020202020204" pitchFamily="34" charset="-128"/>
                          <a:cs typeface="Arial Unicode MS" panose="020B0604020202020204" pitchFamily="34" charset="-128"/>
                        </a:rPr>
                        <a:t>De mens evolueert niet meer</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p>
                    <a:p>
                      <a:pPr>
                        <a:spcAft>
                          <a:spcPts val="0"/>
                        </a:spcAft>
                      </a:pPr>
                      <a:r>
                        <a:rPr lang="nl-NL" sz="1400" b="0" dirty="0">
                          <a:solidFill>
                            <a:srgbClr val="000000"/>
                          </a:solidFill>
                          <a:effectLst/>
                          <a:latin typeface="Helvetica" pitchFamily="2" charset="0"/>
                          <a:ea typeface="Arial Unicode MS" panose="020B0604020202020204" pitchFamily="34" charset="-128"/>
                          <a:cs typeface="Arial Unicode MS" panose="020B0604020202020204" pitchFamily="34" charset="-128"/>
                        </a:rPr>
                        <a:t>De mens evolueert nog steeds</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u="none" dirty="0">
                          <a:solidFill>
                            <a:srgbClr val="000000"/>
                          </a:solidFill>
                          <a:effectLst/>
                          <a:latin typeface="Helvetica" pitchFamily="2" charset="0"/>
                          <a:ea typeface="Arial Unicode MS" panose="020B0604020202020204" pitchFamily="34" charset="-128"/>
                          <a:cs typeface="Arial Unicode MS" panose="020B0604020202020204" pitchFamily="34" charset="-128"/>
                        </a:rPr>
                        <a:t>Wel/geen</a:t>
                      </a:r>
                    </a:p>
                    <a:p>
                      <a:pPr>
                        <a:spcAft>
                          <a:spcPts val="0"/>
                        </a:spcAft>
                      </a:pPr>
                      <a:r>
                        <a:rPr lang="nl-NL" sz="1400" u="none" dirty="0">
                          <a:solidFill>
                            <a:srgbClr val="000000"/>
                          </a:solidFill>
                          <a:effectLst/>
                          <a:highlight>
                            <a:srgbClr val="FFFF00"/>
                          </a:highlight>
                          <a:latin typeface="Helvetica" pitchFamily="2" charset="0"/>
                          <a:ea typeface="Arial Unicode MS" panose="020B0604020202020204" pitchFamily="34" charset="-128"/>
                          <a:cs typeface="Arial Unicode MS" panose="020B0604020202020204" pitchFamily="34" charset="-128"/>
                        </a:rPr>
                        <a:t>Natuurlijke selectie</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a:t>
                      </a:r>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natuurlijke selectie </a:t>
                      </a:r>
                      <a:r>
                        <a:rPr lang="nl-NL" sz="1400" b="1" kern="1200" dirty="0">
                          <a:solidFill>
                            <a:schemeClr val="accent2"/>
                          </a:solidFill>
                          <a:effectLst/>
                          <a:latin typeface="Arial" panose="020B0604020202020204" pitchFamily="34" charset="0"/>
                          <a:ea typeface="+mn-ea"/>
                          <a:cs typeface="Arial" panose="020B0604020202020204" pitchFamily="34" charset="0"/>
                        </a:rPr>
                        <a:t>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85896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pic>
        <p:nvPicPr>
          <p:cNvPr id="5" name="Audio 4">
            <a:hlinkClick r:id="" action="ppaction://media"/>
            <a:extLst>
              <a:ext uri="{FF2B5EF4-FFF2-40B4-BE49-F238E27FC236}">
                <a16:creationId xmlns:a16="http://schemas.microsoft.com/office/drawing/2014/main" id="{0FEF55FE-8F03-2048-983A-3BECE6FA961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604190465"/>
      </p:ext>
    </p:extLst>
  </p:cSld>
  <p:clrMapOvr>
    <a:masterClrMapping/>
  </p:clrMapOvr>
  <mc:AlternateContent xmlns:mc="http://schemas.openxmlformats.org/markup-compatibility/2006" xmlns:p14="http://schemas.microsoft.com/office/powerpoint/2010/main">
    <mc:Choice Requires="p14">
      <p:transition spd="slow" p14:dur="2000" advTm="9587"/>
    </mc:Choice>
    <mc:Fallback xmlns="">
      <p:transition spd="slow" advTm="95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164206311"/>
              </p:ext>
            </p:extLst>
          </p:nvPr>
        </p:nvGraphicFramePr>
        <p:xfrm>
          <a:off x="438150" y="179614"/>
          <a:ext cx="9029700" cy="6475702"/>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u="none" dirty="0">
                          <a:solidFill>
                            <a:srgbClr val="000000"/>
                          </a:solidFill>
                          <a:effectLst/>
                          <a:highlight>
                            <a:srgbClr val="FFFF00"/>
                          </a:highlight>
                          <a:latin typeface="Helvetica" pitchFamily="2" charset="0"/>
                          <a:ea typeface="Arial Unicode MS" panose="020B0604020202020204" pitchFamily="34" charset="-128"/>
                          <a:cs typeface="Arial Unicode MS" panose="020B0604020202020204" pitchFamily="34" charset="-128"/>
                        </a:rPr>
                        <a:t>Wel/geen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400" u="none" dirty="0">
                          <a:solidFill>
                            <a:srgbClr val="000000"/>
                          </a:solidFill>
                          <a:effectLst/>
                          <a:highlight>
                            <a:srgbClr val="FFFF00"/>
                          </a:highlight>
                          <a:latin typeface="Helvetica" pitchFamily="2" charset="0"/>
                          <a:ea typeface="Arial Unicode MS" panose="020B0604020202020204" pitchFamily="34" charset="-128"/>
                          <a:cs typeface="Arial Unicode MS" panose="020B0604020202020204" pitchFamily="34" charset="-128"/>
                        </a:rPr>
                        <a:t>Natuurlijke selectie</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a:t>
                      </a:r>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natuurlijke selectie </a:t>
                      </a:r>
                      <a:r>
                        <a:rPr lang="nl-NL" sz="1400" b="1" kern="1200" dirty="0">
                          <a:solidFill>
                            <a:schemeClr val="accent2"/>
                          </a:solidFill>
                          <a:effectLst/>
                          <a:latin typeface="Arial" panose="020B0604020202020204" pitchFamily="34" charset="0"/>
                          <a:ea typeface="+mn-ea"/>
                          <a:cs typeface="Arial" panose="020B0604020202020204" pitchFamily="34" charset="0"/>
                        </a:rPr>
                        <a:t>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85896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mc:AlternateContent xmlns:mc="http://schemas.openxmlformats.org/markup-compatibility/2006" xmlns:p14="http://schemas.microsoft.com/office/powerpoint/2010/main">
        <mc:Choice Requires="p14">
          <p:contentPart p14:bwMode="auto" r:id="rId5">
            <p14:nvContentPartPr>
              <p14:cNvPr id="13" name="Inkt 12">
                <a:extLst>
                  <a:ext uri="{FF2B5EF4-FFF2-40B4-BE49-F238E27FC236}">
                    <a16:creationId xmlns:a16="http://schemas.microsoft.com/office/drawing/2014/main" id="{A9D58E22-BAA9-9D4D-91ED-AB9444C7D0E2}"/>
                  </a:ext>
                </a:extLst>
              </p14:cNvPr>
              <p14:cNvContentPartPr/>
              <p14:nvPr/>
            </p14:nvContentPartPr>
            <p14:xfrm>
              <a:off x="2330306" y="772020"/>
              <a:ext cx="360" cy="360"/>
            </p14:xfrm>
          </p:contentPart>
        </mc:Choice>
        <mc:Fallback xmlns="">
          <p:pic>
            <p:nvPicPr>
              <p:cNvPr id="13" name="Inkt 12">
                <a:extLst>
                  <a:ext uri="{FF2B5EF4-FFF2-40B4-BE49-F238E27FC236}">
                    <a16:creationId xmlns:a16="http://schemas.microsoft.com/office/drawing/2014/main" id="{A9D58E22-BAA9-9D4D-91ED-AB9444C7D0E2}"/>
                  </a:ext>
                </a:extLst>
              </p:cNvPr>
              <p:cNvPicPr/>
              <p:nvPr/>
            </p:nvPicPr>
            <p:blipFill>
              <a:blip r:embed="rId6"/>
              <a:stretch>
                <a:fillRect/>
              </a:stretch>
            </p:blipFill>
            <p:spPr>
              <a:xfrm>
                <a:off x="2321666" y="76338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4" name="Inkt 13">
                <a:extLst>
                  <a:ext uri="{FF2B5EF4-FFF2-40B4-BE49-F238E27FC236}">
                    <a16:creationId xmlns:a16="http://schemas.microsoft.com/office/drawing/2014/main" id="{8DCB0129-FF27-644D-92CF-1D6DB8F53B78}"/>
                  </a:ext>
                </a:extLst>
              </p14:cNvPr>
              <p14:cNvContentPartPr/>
              <p14:nvPr/>
            </p14:nvContentPartPr>
            <p14:xfrm>
              <a:off x="5681546" y="590220"/>
              <a:ext cx="360" cy="360"/>
            </p14:xfrm>
          </p:contentPart>
        </mc:Choice>
        <mc:Fallback xmlns="">
          <p:pic>
            <p:nvPicPr>
              <p:cNvPr id="14" name="Inkt 13">
                <a:extLst>
                  <a:ext uri="{FF2B5EF4-FFF2-40B4-BE49-F238E27FC236}">
                    <a16:creationId xmlns:a16="http://schemas.microsoft.com/office/drawing/2014/main" id="{8DCB0129-FF27-644D-92CF-1D6DB8F53B78}"/>
                  </a:ext>
                </a:extLst>
              </p:cNvPr>
              <p:cNvPicPr/>
              <p:nvPr/>
            </p:nvPicPr>
            <p:blipFill>
              <a:blip r:embed="rId6"/>
              <a:stretch>
                <a:fillRect/>
              </a:stretch>
            </p:blipFill>
            <p:spPr>
              <a:xfrm>
                <a:off x="5672906" y="581580"/>
                <a:ext cx="18000" cy="18000"/>
              </a:xfrm>
              <a:prstGeom prst="rect">
                <a:avLst/>
              </a:prstGeom>
            </p:spPr>
          </p:pic>
        </mc:Fallback>
      </mc:AlternateContent>
      <p:grpSp>
        <p:nvGrpSpPr>
          <p:cNvPr id="16" name="Groep 15">
            <a:extLst>
              <a:ext uri="{FF2B5EF4-FFF2-40B4-BE49-F238E27FC236}">
                <a16:creationId xmlns:a16="http://schemas.microsoft.com/office/drawing/2014/main" id="{B13A51DC-1CF9-EB4A-B65F-8F36D2009796}"/>
              </a:ext>
            </a:extLst>
          </p:cNvPr>
          <p:cNvGrpSpPr/>
          <p:nvPr/>
        </p:nvGrpSpPr>
        <p:grpSpPr>
          <a:xfrm>
            <a:off x="3471146" y="349020"/>
            <a:ext cx="318960" cy="22680"/>
            <a:chOff x="3471146" y="349020"/>
            <a:chExt cx="318960" cy="22680"/>
          </a:xfrm>
        </p:grpSpPr>
        <mc:AlternateContent xmlns:mc="http://schemas.openxmlformats.org/markup-compatibility/2006" xmlns:p14="http://schemas.microsoft.com/office/powerpoint/2010/main">
          <mc:Choice Requires="p14">
            <p:contentPart p14:bwMode="auto" r:id="rId8">
              <p14:nvContentPartPr>
                <p14:cNvPr id="10" name="Inkt 9">
                  <a:extLst>
                    <a:ext uri="{FF2B5EF4-FFF2-40B4-BE49-F238E27FC236}">
                      <a16:creationId xmlns:a16="http://schemas.microsoft.com/office/drawing/2014/main" id="{521AAB69-4D75-B84E-9511-286093844A0C}"/>
                    </a:ext>
                  </a:extLst>
                </p14:cNvPr>
                <p14:cNvContentPartPr/>
                <p14:nvPr/>
              </p14:nvContentPartPr>
              <p14:xfrm>
                <a:off x="3789746" y="371340"/>
                <a:ext cx="360" cy="360"/>
              </p14:xfrm>
            </p:contentPart>
          </mc:Choice>
          <mc:Fallback xmlns="">
            <p:pic>
              <p:nvPicPr>
                <p:cNvPr id="10" name="Inkt 9">
                  <a:extLst>
                    <a:ext uri="{FF2B5EF4-FFF2-40B4-BE49-F238E27FC236}">
                      <a16:creationId xmlns:a16="http://schemas.microsoft.com/office/drawing/2014/main" id="{521AAB69-4D75-B84E-9511-286093844A0C}"/>
                    </a:ext>
                  </a:extLst>
                </p:cNvPr>
                <p:cNvPicPr/>
                <p:nvPr/>
              </p:nvPicPr>
              <p:blipFill>
                <a:blip r:embed="rId6"/>
                <a:stretch>
                  <a:fillRect/>
                </a:stretch>
              </p:blipFill>
              <p:spPr>
                <a:xfrm>
                  <a:off x="3781106" y="3627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t 10">
                  <a:extLst>
                    <a:ext uri="{FF2B5EF4-FFF2-40B4-BE49-F238E27FC236}">
                      <a16:creationId xmlns:a16="http://schemas.microsoft.com/office/drawing/2014/main" id="{B661B7D5-8746-4643-B5D9-43C9A13D7317}"/>
                    </a:ext>
                  </a:extLst>
                </p14:cNvPr>
                <p14:cNvContentPartPr/>
                <p14:nvPr/>
              </p14:nvContentPartPr>
              <p14:xfrm>
                <a:off x="3789746" y="371340"/>
                <a:ext cx="360" cy="360"/>
              </p14:xfrm>
            </p:contentPart>
          </mc:Choice>
          <mc:Fallback xmlns="">
            <p:pic>
              <p:nvPicPr>
                <p:cNvPr id="11" name="Inkt 10">
                  <a:extLst>
                    <a:ext uri="{FF2B5EF4-FFF2-40B4-BE49-F238E27FC236}">
                      <a16:creationId xmlns:a16="http://schemas.microsoft.com/office/drawing/2014/main" id="{B661B7D5-8746-4643-B5D9-43C9A13D7317}"/>
                    </a:ext>
                  </a:extLst>
                </p:cNvPr>
                <p:cNvPicPr/>
                <p:nvPr/>
              </p:nvPicPr>
              <p:blipFill>
                <a:blip r:embed="rId6"/>
                <a:stretch>
                  <a:fillRect/>
                </a:stretch>
              </p:blipFill>
              <p:spPr>
                <a:xfrm>
                  <a:off x="3781106" y="3627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5" name="Inkt 14">
                  <a:extLst>
                    <a:ext uri="{FF2B5EF4-FFF2-40B4-BE49-F238E27FC236}">
                      <a16:creationId xmlns:a16="http://schemas.microsoft.com/office/drawing/2014/main" id="{03FD1EBE-B15F-4F46-AB34-5CB512113072}"/>
                    </a:ext>
                  </a:extLst>
                </p14:cNvPr>
                <p14:cNvContentPartPr/>
                <p14:nvPr/>
              </p14:nvContentPartPr>
              <p14:xfrm>
                <a:off x="3471146" y="349020"/>
                <a:ext cx="360" cy="360"/>
              </p14:xfrm>
            </p:contentPart>
          </mc:Choice>
          <mc:Fallback xmlns="">
            <p:pic>
              <p:nvPicPr>
                <p:cNvPr id="15" name="Inkt 14">
                  <a:extLst>
                    <a:ext uri="{FF2B5EF4-FFF2-40B4-BE49-F238E27FC236}">
                      <a16:creationId xmlns:a16="http://schemas.microsoft.com/office/drawing/2014/main" id="{03FD1EBE-B15F-4F46-AB34-5CB512113072}"/>
                    </a:ext>
                  </a:extLst>
                </p:cNvPr>
                <p:cNvPicPr/>
                <p:nvPr/>
              </p:nvPicPr>
              <p:blipFill>
                <a:blip r:embed="rId6"/>
                <a:stretch>
                  <a:fillRect/>
                </a:stretch>
              </p:blipFill>
              <p:spPr>
                <a:xfrm>
                  <a:off x="3462146" y="340020"/>
                  <a:ext cx="18000" cy="18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1">
            <p14:nvContentPartPr>
              <p14:cNvPr id="17" name="Inkt 16">
                <a:extLst>
                  <a:ext uri="{FF2B5EF4-FFF2-40B4-BE49-F238E27FC236}">
                    <a16:creationId xmlns:a16="http://schemas.microsoft.com/office/drawing/2014/main" id="{DEC35600-AE5B-AB47-BF79-45DE9247BD68}"/>
                  </a:ext>
                </a:extLst>
              </p14:cNvPr>
              <p14:cNvContentPartPr/>
              <p14:nvPr/>
            </p14:nvContentPartPr>
            <p14:xfrm>
              <a:off x="2092706" y="246780"/>
              <a:ext cx="4595400" cy="1256040"/>
            </p14:xfrm>
          </p:contentPart>
        </mc:Choice>
        <mc:Fallback xmlns="">
          <p:pic>
            <p:nvPicPr>
              <p:cNvPr id="17" name="Inkt 16">
                <a:extLst>
                  <a:ext uri="{FF2B5EF4-FFF2-40B4-BE49-F238E27FC236}">
                    <a16:creationId xmlns:a16="http://schemas.microsoft.com/office/drawing/2014/main" id="{DEC35600-AE5B-AB47-BF79-45DE9247BD68}"/>
                  </a:ext>
                </a:extLst>
              </p:cNvPr>
              <p:cNvPicPr/>
              <p:nvPr/>
            </p:nvPicPr>
            <p:blipFill>
              <a:blip r:embed="rId12"/>
              <a:stretch>
                <a:fillRect/>
              </a:stretch>
            </p:blipFill>
            <p:spPr>
              <a:xfrm>
                <a:off x="2038706" y="139140"/>
                <a:ext cx="4703040" cy="147168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8" name="Inkt 17">
                <a:extLst>
                  <a:ext uri="{FF2B5EF4-FFF2-40B4-BE49-F238E27FC236}">
                    <a16:creationId xmlns:a16="http://schemas.microsoft.com/office/drawing/2014/main" id="{D527D436-619E-F246-B99F-1FC0DC13186D}"/>
                  </a:ext>
                </a:extLst>
              </p14:cNvPr>
              <p14:cNvContentPartPr/>
              <p14:nvPr/>
            </p14:nvContentPartPr>
            <p14:xfrm>
              <a:off x="1981466" y="910620"/>
              <a:ext cx="1550160" cy="669960"/>
            </p14:xfrm>
          </p:contentPart>
        </mc:Choice>
        <mc:Fallback xmlns="">
          <p:pic>
            <p:nvPicPr>
              <p:cNvPr id="18" name="Inkt 17">
                <a:extLst>
                  <a:ext uri="{FF2B5EF4-FFF2-40B4-BE49-F238E27FC236}">
                    <a16:creationId xmlns:a16="http://schemas.microsoft.com/office/drawing/2014/main" id="{D527D436-619E-F246-B99F-1FC0DC13186D}"/>
                  </a:ext>
                </a:extLst>
              </p:cNvPr>
              <p:cNvPicPr/>
              <p:nvPr/>
            </p:nvPicPr>
            <p:blipFill>
              <a:blip r:embed="rId14"/>
              <a:stretch>
                <a:fillRect/>
              </a:stretch>
            </p:blipFill>
            <p:spPr>
              <a:xfrm>
                <a:off x="1927466" y="802980"/>
                <a:ext cx="1657800" cy="885600"/>
              </a:xfrm>
              <a:prstGeom prst="rect">
                <a:avLst/>
              </a:prstGeom>
            </p:spPr>
          </p:pic>
        </mc:Fallback>
      </mc:AlternateContent>
      <p:pic>
        <p:nvPicPr>
          <p:cNvPr id="5" name="Audio 4">
            <a:hlinkClick r:id="" action="ppaction://media"/>
            <a:extLst>
              <a:ext uri="{FF2B5EF4-FFF2-40B4-BE49-F238E27FC236}">
                <a16:creationId xmlns:a16="http://schemas.microsoft.com/office/drawing/2014/main" id="{99ED7080-9188-104F-80BB-A9C6F13CC226}"/>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013981579"/>
      </p:ext>
    </p:extLst>
  </p:cSld>
  <p:clrMapOvr>
    <a:masterClrMapping/>
  </p:clrMapOvr>
  <mc:AlternateContent xmlns:mc="http://schemas.openxmlformats.org/markup-compatibility/2006" xmlns:p14="http://schemas.microsoft.com/office/powerpoint/2010/main">
    <mc:Choice Requires="p14">
      <p:transition spd="slow" p14:dur="2000" advTm="11850"/>
    </mc:Choice>
    <mc:Fallback xmlns="">
      <p:transition spd="slow" advTm="11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2018113876"/>
              </p:ext>
            </p:extLst>
          </p:nvPr>
        </p:nvGraphicFramePr>
        <p:xfrm>
          <a:off x="438150" y="179614"/>
          <a:ext cx="9029700" cy="6475702"/>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u="none" dirty="0">
                          <a:solidFill>
                            <a:srgbClr val="000000"/>
                          </a:solidFill>
                          <a:effectLst/>
                          <a:latin typeface="Helvetica" pitchFamily="2" charset="0"/>
                          <a:ea typeface="Arial Unicode MS" panose="020B0604020202020204" pitchFamily="34" charset="-128"/>
                          <a:cs typeface="Arial Unicode MS" panose="020B0604020202020204" pitchFamily="34" charset="-128"/>
                        </a:rPr>
                        <a:t>Natuurlijke selectie</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a:t>
                      </a:r>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natuurlijke selectie </a:t>
                      </a:r>
                      <a:r>
                        <a:rPr lang="nl-NL" sz="1400" b="1" kern="1200" dirty="0">
                          <a:solidFill>
                            <a:schemeClr val="accent2"/>
                          </a:solidFill>
                          <a:effectLst/>
                          <a:latin typeface="Arial" panose="020B0604020202020204" pitchFamily="34" charset="0"/>
                          <a:ea typeface="+mn-ea"/>
                          <a:cs typeface="Arial" panose="020B0604020202020204" pitchFamily="34" charset="0"/>
                        </a:rPr>
                        <a:t>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85896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sp>
        <p:nvSpPr>
          <p:cNvPr id="5" name="Pijl omhoog 4">
            <a:extLst>
              <a:ext uri="{FF2B5EF4-FFF2-40B4-BE49-F238E27FC236}">
                <a16:creationId xmlns:a16="http://schemas.microsoft.com/office/drawing/2014/main" id="{B1AC7410-B199-6D43-A970-722661131406}"/>
              </a:ext>
            </a:extLst>
          </p:cNvPr>
          <p:cNvSpPr/>
          <p:nvPr/>
        </p:nvSpPr>
        <p:spPr>
          <a:xfrm>
            <a:off x="7592786" y="751114"/>
            <a:ext cx="1028700" cy="1975757"/>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6" name="Audio 5">
            <a:hlinkClick r:id="" action="ppaction://media"/>
            <a:extLst>
              <a:ext uri="{FF2B5EF4-FFF2-40B4-BE49-F238E27FC236}">
                <a16:creationId xmlns:a16="http://schemas.microsoft.com/office/drawing/2014/main" id="{20BE963D-007F-CF4A-B3DF-669CC1FFB7A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860862242"/>
      </p:ext>
    </p:extLst>
  </p:cSld>
  <p:clrMapOvr>
    <a:masterClrMapping/>
  </p:clrMapOvr>
  <mc:AlternateContent xmlns:mc="http://schemas.openxmlformats.org/markup-compatibility/2006" xmlns:p14="http://schemas.microsoft.com/office/powerpoint/2010/main">
    <mc:Choice Requires="p14">
      <p:transition spd="slow" p14:dur="2000" advTm="16514"/>
    </mc:Choice>
    <mc:Fallback xmlns="">
      <p:transition spd="slow" advTm="165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E1F09CF2-749F-C645-88EE-1D606DB96E51}"/>
              </a:ext>
            </a:extLst>
          </p:cNvPr>
          <p:cNvPicPr>
            <a:picLocks noChangeAspect="1"/>
          </p:cNvPicPr>
          <p:nvPr/>
        </p:nvPicPr>
        <p:blipFill>
          <a:blip r:embed="rId5"/>
          <a:stretch>
            <a:fillRect/>
          </a:stretch>
        </p:blipFill>
        <p:spPr>
          <a:xfrm>
            <a:off x="0" y="503195"/>
            <a:ext cx="9906000" cy="5851610"/>
          </a:xfrm>
          <a:prstGeom prst="rect">
            <a:avLst/>
          </a:prstGeom>
        </p:spPr>
      </p:pic>
      <p:pic>
        <p:nvPicPr>
          <p:cNvPr id="5" name="Audio 4">
            <a:hlinkClick r:id="" action="ppaction://media"/>
            <a:extLst>
              <a:ext uri="{FF2B5EF4-FFF2-40B4-BE49-F238E27FC236}">
                <a16:creationId xmlns:a16="http://schemas.microsoft.com/office/drawing/2014/main" id="{C83C0F65-03B9-284F-8A8C-ABCC6FF0E6C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329372727"/>
      </p:ext>
    </p:extLst>
  </p:cSld>
  <p:clrMapOvr>
    <a:masterClrMapping/>
  </p:clrMapOvr>
  <mc:AlternateContent xmlns:mc="http://schemas.openxmlformats.org/markup-compatibility/2006" xmlns:p14="http://schemas.microsoft.com/office/powerpoint/2010/main">
    <mc:Choice Requires="p14">
      <p:transition spd="slow" p14:dur="2000" advTm="6743"/>
    </mc:Choice>
    <mc:Fallback xmlns="">
      <p:transition spd="slow" advTm="6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2781298804"/>
              </p:ext>
            </p:extLst>
          </p:nvPr>
        </p:nvGraphicFramePr>
        <p:xfrm>
          <a:off x="438150" y="179614"/>
          <a:ext cx="9029700" cy="6475702"/>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u="none" dirty="0">
                          <a:solidFill>
                            <a:srgbClr val="000000"/>
                          </a:solidFill>
                          <a:effectLst/>
                          <a:latin typeface="Helvetica" pitchFamily="2" charset="0"/>
                          <a:ea typeface="Arial Unicode MS" panose="020B0604020202020204" pitchFamily="34" charset="-128"/>
                          <a:cs typeface="Arial Unicode MS" panose="020B0604020202020204" pitchFamily="34" charset="-128"/>
                        </a:rPr>
                        <a:t>Natuurlijke selectie</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a:t>
                      </a:r>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natuurlijke selectie </a:t>
                      </a:r>
                      <a:r>
                        <a:rPr lang="nl-NL" sz="1400" b="1" kern="1200" dirty="0">
                          <a:solidFill>
                            <a:schemeClr val="accent2"/>
                          </a:solidFill>
                          <a:effectLst/>
                          <a:latin typeface="Arial" panose="020B0604020202020204" pitchFamily="34" charset="0"/>
                          <a:ea typeface="+mn-ea"/>
                          <a:cs typeface="Arial" panose="020B0604020202020204" pitchFamily="34" charset="0"/>
                        </a:rPr>
                        <a:t>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400" b="1" kern="1200" dirty="0">
                          <a:solidFill>
                            <a:srgbClr val="7030A0"/>
                          </a:solidFill>
                          <a:effectLst/>
                          <a:latin typeface="Arial" panose="020B0604020202020204" pitchFamily="34" charset="0"/>
                          <a:ea typeface="+mn-ea"/>
                          <a:cs typeface="Arial" panose="020B0604020202020204" pitchFamily="34" charset="0"/>
                        </a:rPr>
                        <a:t>Ik denk dat ik het wel eens ben met bron 2, niet overal op aarde leeft de mens in voorspoed. Dat heb ik geleerd bij aardrijkskunde in klas 2.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85896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pic>
        <p:nvPicPr>
          <p:cNvPr id="5" name="Audio 4">
            <a:hlinkClick r:id="" action="ppaction://media"/>
            <a:extLst>
              <a:ext uri="{FF2B5EF4-FFF2-40B4-BE49-F238E27FC236}">
                <a16:creationId xmlns:a16="http://schemas.microsoft.com/office/drawing/2014/main" id="{5D4590AD-5CA3-CD47-A4BD-F49EC2C1132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965925951"/>
      </p:ext>
    </p:extLst>
  </p:cSld>
  <p:clrMapOvr>
    <a:masterClrMapping/>
  </p:clrMapOvr>
  <mc:AlternateContent xmlns:mc="http://schemas.openxmlformats.org/markup-compatibility/2006" xmlns:p14="http://schemas.microsoft.com/office/powerpoint/2010/main">
    <mc:Choice Requires="p14">
      <p:transition spd="slow" p14:dur="2000" advTm="18022"/>
    </mc:Choice>
    <mc:Fallback xmlns="">
      <p:transition spd="slow" advTm="180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2266049555"/>
              </p:ext>
            </p:extLst>
          </p:nvPr>
        </p:nvGraphicFramePr>
        <p:xfrm>
          <a:off x="438150" y="179614"/>
          <a:ext cx="9029700" cy="8123489"/>
        </p:xfrm>
        <a:graphic>
          <a:graphicData uri="http://schemas.openxmlformats.org/drawingml/2006/table">
            <a:tbl>
              <a:tblPr firstRow="1" firstCol="1" bandRow="1"/>
              <a:tblGrid>
                <a:gridCol w="1245507">
                  <a:extLst>
                    <a:ext uri="{9D8B030D-6E8A-4147-A177-3AD203B41FA5}">
                      <a16:colId xmlns:a16="http://schemas.microsoft.com/office/drawing/2014/main" val="337636865"/>
                    </a:ext>
                  </a:extLst>
                </a:gridCol>
                <a:gridCol w="2480129">
                  <a:extLst>
                    <a:ext uri="{9D8B030D-6E8A-4147-A177-3AD203B41FA5}">
                      <a16:colId xmlns:a16="http://schemas.microsoft.com/office/drawing/2014/main" val="315466510"/>
                    </a:ext>
                  </a:extLst>
                </a:gridCol>
                <a:gridCol w="3020785">
                  <a:extLst>
                    <a:ext uri="{9D8B030D-6E8A-4147-A177-3AD203B41FA5}">
                      <a16:colId xmlns:a16="http://schemas.microsoft.com/office/drawing/2014/main" val="3078025491"/>
                    </a:ext>
                  </a:extLst>
                </a:gridCol>
                <a:gridCol w="2283279">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u="none" dirty="0">
                          <a:solidFill>
                            <a:srgbClr val="000000"/>
                          </a:solidFill>
                          <a:effectLst/>
                          <a:latin typeface="Helvetica" pitchFamily="2" charset="0"/>
                          <a:ea typeface="Arial Unicode MS" panose="020B0604020202020204" pitchFamily="34" charset="-128"/>
                          <a:cs typeface="Arial Unicode MS" panose="020B0604020202020204" pitchFamily="34" charset="-128"/>
                        </a:rPr>
                        <a:t>Natuurlijke selectie</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a:t>
                      </a:r>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natuurlijke selectie </a:t>
                      </a:r>
                      <a:r>
                        <a:rPr lang="nl-NL" sz="1400" b="1" kern="1200" dirty="0">
                          <a:solidFill>
                            <a:schemeClr val="accent2"/>
                          </a:solidFill>
                          <a:effectLst/>
                          <a:latin typeface="Arial" panose="020B0604020202020204" pitchFamily="34" charset="0"/>
                          <a:ea typeface="+mn-ea"/>
                          <a:cs typeface="Arial" panose="020B0604020202020204" pitchFamily="34" charset="0"/>
                        </a:rPr>
                        <a:t>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400" b="1" kern="1200" dirty="0">
                          <a:solidFill>
                            <a:srgbClr val="7030A0"/>
                          </a:solidFill>
                          <a:effectLst/>
                          <a:latin typeface="Arial" panose="020B0604020202020204" pitchFamily="34" charset="0"/>
                          <a:ea typeface="+mn-ea"/>
                          <a:cs typeface="Arial" panose="020B0604020202020204" pitchFamily="34" charset="0"/>
                        </a:rPr>
                        <a:t>1. Ik denk dat ik het wel eens ben met bron 2, niet overal op aarde leeft de mens in voorspoed. Dat heb ik geleerd bij aardrijkskunde in klas 2.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rgbClr val="7030A0"/>
                          </a:solidFill>
                          <a:effectLst/>
                          <a:latin typeface="Arial" panose="020B0604020202020204" pitchFamily="34" charset="0"/>
                          <a:ea typeface="+mn-ea"/>
                          <a:cs typeface="Arial" panose="020B0604020202020204" pitchFamily="34" charset="0"/>
                        </a:rPr>
                        <a:t>Oh en trouwens: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1" kern="1200" dirty="0">
                        <a:solidFill>
                          <a:srgbClr val="7030A0"/>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rgbClr val="7030A0"/>
                          </a:solidFill>
                          <a:effectLst/>
                          <a:highlight>
                            <a:srgbClr val="FFFF00"/>
                          </a:highlight>
                          <a:latin typeface="Arial" panose="020B0604020202020204" pitchFamily="34" charset="0"/>
                          <a:ea typeface="+mn-ea"/>
                          <a:cs typeface="Arial" panose="020B0604020202020204" pitchFamily="34" charset="0"/>
                        </a:rPr>
                        <a:t>2. De mens heeft de techniek uitgevonden </a:t>
                      </a:r>
                      <a:r>
                        <a:rPr lang="en-US" sz="1400" b="1" kern="1200" dirty="0">
                          <a:solidFill>
                            <a:srgbClr val="7030A0"/>
                          </a:solidFill>
                          <a:effectLst/>
                          <a:latin typeface="Arial" panose="020B0604020202020204" pitchFamily="34" charset="0"/>
                          <a:ea typeface="+mn-ea"/>
                          <a:cs typeface="Arial" panose="020B0604020202020204" pitchFamily="34" charset="0"/>
                        </a:rPr>
                        <a:t>met zijn eigen brein, brein leeft, hoort bij de ‘natuur’, dus zou je kunnen zeggen dat er ondanks onze versmelting met techniek nog steeds  natuurlijke selectie is.</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85896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pic>
        <p:nvPicPr>
          <p:cNvPr id="5" name="Audio 4">
            <a:hlinkClick r:id="" action="ppaction://media"/>
            <a:extLst>
              <a:ext uri="{FF2B5EF4-FFF2-40B4-BE49-F238E27FC236}">
                <a16:creationId xmlns:a16="http://schemas.microsoft.com/office/drawing/2014/main" id="{137D078F-D5BB-274F-AF76-4D2462E4017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257872476"/>
      </p:ext>
    </p:extLst>
  </p:cSld>
  <p:clrMapOvr>
    <a:masterClrMapping/>
  </p:clrMapOvr>
  <mc:AlternateContent xmlns:mc="http://schemas.openxmlformats.org/markup-compatibility/2006" xmlns:p14="http://schemas.microsoft.com/office/powerpoint/2010/main">
    <mc:Choice Requires="p14">
      <p:transition spd="slow" p14:dur="2000" advTm="15776"/>
    </mc:Choice>
    <mc:Fallback xmlns="">
      <p:transition spd="slow" advTm="157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7A77621E-64E6-8F40-9D17-DB621015E8F8}"/>
              </a:ext>
            </a:extLst>
          </p:cNvPr>
          <p:cNvGraphicFramePr>
            <a:graphicFrameLocks noGrp="1"/>
          </p:cNvGraphicFramePr>
          <p:nvPr>
            <p:extLst>
              <p:ext uri="{D42A27DB-BD31-4B8C-83A1-F6EECF244321}">
                <p14:modId xmlns:p14="http://schemas.microsoft.com/office/powerpoint/2010/main" val="331785427"/>
              </p:ext>
            </p:extLst>
          </p:nvPr>
        </p:nvGraphicFramePr>
        <p:xfrm>
          <a:off x="215900" y="179614"/>
          <a:ext cx="9465129" cy="7270049"/>
        </p:xfrm>
        <a:graphic>
          <a:graphicData uri="http://schemas.openxmlformats.org/drawingml/2006/table">
            <a:tbl>
              <a:tblPr firstRow="1" firstCol="1" bandRow="1"/>
              <a:tblGrid>
                <a:gridCol w="1275456">
                  <a:extLst>
                    <a:ext uri="{9D8B030D-6E8A-4147-A177-3AD203B41FA5}">
                      <a16:colId xmlns:a16="http://schemas.microsoft.com/office/drawing/2014/main" val="337636865"/>
                    </a:ext>
                  </a:extLst>
                </a:gridCol>
                <a:gridCol w="2539765">
                  <a:extLst>
                    <a:ext uri="{9D8B030D-6E8A-4147-A177-3AD203B41FA5}">
                      <a16:colId xmlns:a16="http://schemas.microsoft.com/office/drawing/2014/main" val="315466510"/>
                    </a:ext>
                  </a:extLst>
                </a:gridCol>
                <a:gridCol w="3093421">
                  <a:extLst>
                    <a:ext uri="{9D8B030D-6E8A-4147-A177-3AD203B41FA5}">
                      <a16:colId xmlns:a16="http://schemas.microsoft.com/office/drawing/2014/main" val="3078025491"/>
                    </a:ext>
                  </a:extLst>
                </a:gridCol>
                <a:gridCol w="2556487">
                  <a:extLst>
                    <a:ext uri="{9D8B030D-6E8A-4147-A177-3AD203B41FA5}">
                      <a16:colId xmlns:a16="http://schemas.microsoft.com/office/drawing/2014/main" val="1135099674"/>
                    </a:ext>
                  </a:extLst>
                </a:gridCol>
              </a:tblGrid>
              <a:tr h="279246">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5710640"/>
                  </a:ext>
                </a:extLst>
              </a:tr>
              <a:tr h="2192693">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u="none" dirty="0">
                          <a:solidFill>
                            <a:srgbClr val="000000"/>
                          </a:solidFill>
                          <a:effectLst/>
                          <a:latin typeface="Helvetica" pitchFamily="2" charset="0"/>
                          <a:ea typeface="Arial Unicode MS" panose="020B0604020202020204" pitchFamily="34" charset="-128"/>
                          <a:cs typeface="Arial Unicode MS" panose="020B0604020202020204" pitchFamily="34" charset="-128"/>
                        </a:rPr>
                        <a:t>Natuurlijke selectie</a:t>
                      </a: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highlight>
                            <a:srgbClr val="FFFF00"/>
                          </a:highlight>
                          <a:latin typeface="Arial" panose="020B0604020202020204" pitchFamily="34" charset="0"/>
                          <a:ea typeface="+mn-ea"/>
                          <a:cs typeface="Arial" panose="020B0604020202020204" pitchFamily="34" charset="0"/>
                        </a:rPr>
                        <a:t>Natuurlijke selectie,</a:t>
                      </a:r>
                      <a:r>
                        <a:rPr lang="nl-NL" sz="1400" b="1" kern="1200" dirty="0">
                          <a:solidFill>
                            <a:schemeClr val="accent6"/>
                          </a:solidFill>
                          <a:effectLst/>
                          <a:latin typeface="Arial" panose="020B0604020202020204" pitchFamily="34" charset="0"/>
                          <a:ea typeface="+mn-ea"/>
                          <a:cs typeface="Arial" panose="020B0604020202020204" pitchFamily="34" charset="0"/>
                        </a:rPr>
                        <a:t>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a:t>
                      </a:r>
                      <a:r>
                        <a:rPr lang="nl-NL" sz="1400" b="1" kern="1200" dirty="0">
                          <a:solidFill>
                            <a:schemeClr val="accent2"/>
                          </a:solidFill>
                          <a:effectLst/>
                          <a:highlight>
                            <a:srgbClr val="FFFF00"/>
                          </a:highlight>
                          <a:latin typeface="Arial" panose="020B0604020202020204" pitchFamily="34" charset="0"/>
                          <a:ea typeface="+mn-ea"/>
                          <a:cs typeface="Arial" panose="020B0604020202020204" pitchFamily="34" charset="0"/>
                        </a:rPr>
                        <a:t>natuurlijke selectie </a:t>
                      </a:r>
                      <a:r>
                        <a:rPr lang="nl-NL" sz="1400" b="1" kern="1200" dirty="0">
                          <a:solidFill>
                            <a:schemeClr val="accent2"/>
                          </a:solidFill>
                          <a:effectLst/>
                          <a:latin typeface="Arial" panose="020B0604020202020204" pitchFamily="34" charset="0"/>
                          <a:ea typeface="+mn-ea"/>
                          <a:cs typeface="Arial" panose="020B0604020202020204" pitchFamily="34" charset="0"/>
                        </a:rPr>
                        <a:t>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400" b="1" kern="1200" dirty="0">
                          <a:solidFill>
                            <a:srgbClr val="7030A0"/>
                          </a:solidFill>
                          <a:effectLst/>
                          <a:latin typeface="Arial" panose="020B0604020202020204" pitchFamily="34" charset="0"/>
                          <a:ea typeface="+mn-ea"/>
                          <a:cs typeface="Arial" panose="020B0604020202020204" pitchFamily="34" charset="0"/>
                        </a:rPr>
                        <a:t>1. Ik denk dat ik het wel eens ben met bron 2, niet overal op aarde leeft de mens in voorspoed. Dat heb ik geleerd bij aardrijkskunde in klas 2.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rgbClr val="7030A0"/>
                          </a:solidFill>
                          <a:effectLst/>
                          <a:latin typeface="Arial" panose="020B0604020202020204" pitchFamily="34" charset="0"/>
                          <a:ea typeface="+mn-ea"/>
                          <a:cs typeface="Arial" panose="020B0604020202020204" pitchFamily="34" charset="0"/>
                        </a:rPr>
                        <a:t>Oh en trouwens: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1" kern="1200" dirty="0">
                        <a:solidFill>
                          <a:srgbClr val="7030A0"/>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rgbClr val="7030A0"/>
                          </a:solidFill>
                          <a:effectLst/>
                          <a:latin typeface="Arial" panose="020B0604020202020204" pitchFamily="34" charset="0"/>
                          <a:ea typeface="+mn-ea"/>
                          <a:cs typeface="Arial" panose="020B0604020202020204" pitchFamily="34" charset="0"/>
                        </a:rPr>
                        <a:t>2. De mens heeft de techniek uitgevonden met zijn eigen brein, brein leeft, hoort bij de ‘natuur’, dus zou je kunnen zeggen dat er nog steeds  natuurlijke selectie is.</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3029280"/>
                  </a:ext>
                </a:extLst>
              </a:tr>
              <a:tr h="1858963">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2</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9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9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0365222"/>
                  </a:ext>
                </a:extLst>
              </a:tr>
              <a:tr h="1997326">
                <a:tc>
                  <a:txBody>
                    <a:bodyPr/>
                    <a:lstStyle/>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r>
                        <a:rPr lang="nl-NL" sz="1400" u="sng" dirty="0">
                          <a:solidFill>
                            <a:schemeClr val="tx1"/>
                          </a:solidFill>
                          <a:effectLst/>
                          <a:latin typeface="Arial" panose="020B0604020202020204" pitchFamily="34" charset="0"/>
                          <a:ea typeface="Arial Unicode MS" panose="020B0604020202020204" pitchFamily="34" charset="-128"/>
                          <a:cs typeface="Arial" panose="020B0604020202020204" pitchFamily="34" charset="0"/>
                        </a:rPr>
                        <a:t>Argument 3</a:t>
                      </a: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9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chemeClr val="tx1"/>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50235" marR="502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115224"/>
                  </a:ext>
                </a:extLst>
              </a:tr>
            </a:tbl>
          </a:graphicData>
        </a:graphic>
      </p:graphicFrame>
      <p:sp>
        <p:nvSpPr>
          <p:cNvPr id="4" name="Pijl omhoog 3">
            <a:extLst>
              <a:ext uri="{FF2B5EF4-FFF2-40B4-BE49-F238E27FC236}">
                <a16:creationId xmlns:a16="http://schemas.microsoft.com/office/drawing/2014/main" id="{925B2A91-457D-6E44-B5EE-9354B2D3E242}"/>
              </a:ext>
            </a:extLst>
          </p:cNvPr>
          <p:cNvSpPr/>
          <p:nvPr/>
        </p:nvSpPr>
        <p:spPr>
          <a:xfrm rot="11978772">
            <a:off x="4840390" y="3446347"/>
            <a:ext cx="484632" cy="978408"/>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Pijl omhoog 4">
            <a:extLst>
              <a:ext uri="{FF2B5EF4-FFF2-40B4-BE49-F238E27FC236}">
                <a16:creationId xmlns:a16="http://schemas.microsoft.com/office/drawing/2014/main" id="{67795283-445F-1E4B-803F-EADD13E9E1B3}"/>
              </a:ext>
            </a:extLst>
          </p:cNvPr>
          <p:cNvSpPr/>
          <p:nvPr/>
        </p:nvSpPr>
        <p:spPr>
          <a:xfrm rot="11978772">
            <a:off x="7682355" y="3490339"/>
            <a:ext cx="534289" cy="978408"/>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Pijl omhoog 5">
            <a:extLst>
              <a:ext uri="{FF2B5EF4-FFF2-40B4-BE49-F238E27FC236}">
                <a16:creationId xmlns:a16="http://schemas.microsoft.com/office/drawing/2014/main" id="{2B46B653-89E7-5C42-AEF1-75588389D64D}"/>
              </a:ext>
            </a:extLst>
          </p:cNvPr>
          <p:cNvSpPr/>
          <p:nvPr/>
        </p:nvSpPr>
        <p:spPr>
          <a:xfrm rot="11978772">
            <a:off x="2424309" y="3446346"/>
            <a:ext cx="484632" cy="978408"/>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9" name="Audio 8">
            <a:hlinkClick r:id="" action="ppaction://media"/>
            <a:extLst>
              <a:ext uri="{FF2B5EF4-FFF2-40B4-BE49-F238E27FC236}">
                <a16:creationId xmlns:a16="http://schemas.microsoft.com/office/drawing/2014/main" id="{6E85224F-9DBD-A047-AB0F-87E23A9BFD1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366724884"/>
      </p:ext>
    </p:extLst>
  </p:cSld>
  <p:clrMapOvr>
    <a:masterClrMapping/>
  </p:clrMapOvr>
  <mc:AlternateContent xmlns:mc="http://schemas.openxmlformats.org/markup-compatibility/2006" xmlns:p14="http://schemas.microsoft.com/office/powerpoint/2010/main">
    <mc:Choice Requires="p14">
      <p:transition spd="slow" p14:dur="2000" advTm="18367"/>
    </mc:Choice>
    <mc:Fallback xmlns="">
      <p:transition spd="slow" advTm="183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9"/>
</p:tagLst>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889</TotalTime>
  <Words>1771</Words>
  <Application>Microsoft Macintosh PowerPoint</Application>
  <PresentationFormat>A4 (210 x 297 mm)</PresentationFormat>
  <Paragraphs>404</Paragraphs>
  <Slides>14</Slides>
  <Notes>14</Notes>
  <HiddenSlides>0</HiddenSlides>
  <MMClips>14</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14</vt:i4>
      </vt:variant>
    </vt:vector>
  </HeadingPairs>
  <TitlesOfParts>
    <vt:vector size="19" baseType="lpstr">
      <vt:lpstr>Arial</vt:lpstr>
      <vt:lpstr>Calibri</vt:lpstr>
      <vt:lpstr>Calibri Light</vt:lpstr>
      <vt:lpstr>Helvetica</vt:lpstr>
      <vt:lpstr>Kantoorthema</vt:lpstr>
      <vt:lpstr>Herordenen van argumenten</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Vragend samenvatten</dc:title>
  <dc:creator>Edith Alkema</dc:creator>
  <cp:lastModifiedBy>Edith Alkema</cp:lastModifiedBy>
  <cp:revision>49</cp:revision>
  <dcterms:created xsi:type="dcterms:W3CDTF">2019-12-28T19:58:27Z</dcterms:created>
  <dcterms:modified xsi:type="dcterms:W3CDTF">2021-02-09T18:30:33Z</dcterms:modified>
</cp:coreProperties>
</file>