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78" r:id="rId4"/>
    <p:sldId id="279" r:id="rId5"/>
    <p:sldId id="280" r:id="rId6"/>
    <p:sldId id="281" r:id="rId7"/>
    <p:sldId id="282" r:id="rId8"/>
    <p:sldId id="284" r:id="rId9"/>
    <p:sldId id="283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9" r:id="rId24"/>
    <p:sldId id="300" r:id="rId25"/>
    <p:sldId id="301" r:id="rId26"/>
    <p:sldId id="302" r:id="rId27"/>
    <p:sldId id="30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26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5289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24670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5739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6415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24038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1093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97493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7249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643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82940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4618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grayscl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791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Nieuwsberichten lezen en schrijven</a:t>
            </a:r>
            <a:endParaRPr lang="nl-N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Lessenserie voor 4 havo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7181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context lessenserie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6 </a:t>
            </a:r>
            <a:r>
              <a:rPr lang="nl-NL" sz="2400" dirty="0"/>
              <a:t>lessen, lezen en </a:t>
            </a:r>
            <a:r>
              <a:rPr lang="nl-NL" sz="2400" dirty="0" smtClean="0"/>
              <a:t>schrijven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In </a:t>
            </a:r>
            <a:r>
              <a:rPr lang="nl-NL" sz="2400" dirty="0"/>
              <a:t>groepjes met een </a:t>
            </a:r>
            <a:r>
              <a:rPr lang="nl-NL" sz="2400" dirty="0" smtClean="0"/>
              <a:t>werkboekje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Zet </a:t>
            </a:r>
            <a:r>
              <a:rPr lang="nl-NL" sz="2400" dirty="0" smtClean="0"/>
              <a:t>je naam </a:t>
            </a:r>
            <a:r>
              <a:rPr lang="nl-NL" sz="2400" dirty="0"/>
              <a:t>op </a:t>
            </a:r>
            <a:r>
              <a:rPr lang="nl-NL" sz="2400" dirty="0" smtClean="0"/>
              <a:t>het werkboekje 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28051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opdracht 1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Werk in groepjes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Sorteer de acht </a:t>
            </a:r>
            <a:r>
              <a:rPr lang="nl-NL" sz="2400" dirty="0"/>
              <a:t>teksten </a:t>
            </a:r>
            <a:r>
              <a:rPr lang="nl-NL" sz="2400" dirty="0" smtClean="0"/>
              <a:t>in </a:t>
            </a:r>
            <a:r>
              <a:rPr lang="nl-NL" sz="2400" dirty="0"/>
              <a:t>vier paren van </a:t>
            </a:r>
            <a:r>
              <a:rPr lang="nl-NL" sz="2400" dirty="0" smtClean="0"/>
              <a:t>twee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Kijk </a:t>
            </a:r>
            <a:r>
              <a:rPr lang="nl-NL" sz="2400" dirty="0"/>
              <a:t>naar de teksten en scan ze, helemaal lezen hoeft meestal </a:t>
            </a:r>
            <a:r>
              <a:rPr lang="nl-NL" sz="2400" dirty="0" smtClean="0"/>
              <a:t>niet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Schrijf </a:t>
            </a:r>
            <a:r>
              <a:rPr lang="nl-NL" sz="2400" dirty="0"/>
              <a:t>in werkboekje </a:t>
            </a:r>
            <a:r>
              <a:rPr lang="nl-NL" sz="2400" dirty="0" smtClean="0"/>
              <a:t>(blz. 4) op </a:t>
            </a:r>
            <a:r>
              <a:rPr lang="nl-NL" sz="2400" dirty="0"/>
              <a:t>welke nummers bij elkaar horen en </a:t>
            </a:r>
            <a:r>
              <a:rPr lang="nl-NL" sz="2400" dirty="0" smtClean="0"/>
              <a:t>waarom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Tijd: 10 minuten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Klaar</a:t>
            </a:r>
            <a:r>
              <a:rPr lang="nl-NL" sz="2400" dirty="0"/>
              <a:t>? Probeer te benoemen wat voor soort teksten dit </a:t>
            </a:r>
            <a:r>
              <a:rPr lang="nl-NL" sz="2400" dirty="0" smtClean="0"/>
              <a:t>zijn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4227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opdracht 1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Waarom horen de teksten bij elkaar?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Genre, zie werkboek blz. 5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Verschillende genres, verschillende kenmerken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1657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opdracht 2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Werk in groepjes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2 gaat over genrekenmerken nieuwsberichten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Werk met tekst 3 en 7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Tijd: 10 minuten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Klaar? Schrijf jullie genrekenmerken op het bord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102759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opdracht 2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Discussie over genrekenmerken op het bord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Welke kenmerken zijn er?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Zijn alle kenmerken verplicht?</a:t>
            </a:r>
          </a:p>
        </p:txBody>
      </p:sp>
    </p:spTree>
    <p:extLst>
      <p:ext uri="{BB962C8B-B14F-4D97-AF65-F5344CB8AC3E}">
        <p14:creationId xmlns:p14="http://schemas.microsoft.com/office/powerpoint/2010/main" val="375858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conclusie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Een nieuwsbericht is een genre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Nieuwsberichten bevatten een aantal veel voorkomende genrekenmerken, bijvoorbeeld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/>
              <a:t>o</a:t>
            </a:r>
            <a:r>
              <a:rPr lang="nl-NL" sz="2400" dirty="0" smtClean="0"/>
              <a:t>prolbaarheid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 smtClean="0"/>
              <a:t>5w+1h-vragen (wie, wat, waar, wanneer, waarom en hoe)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 smtClean="0"/>
              <a:t>…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Volgende les: genrekenmerken nieuwsberichten herkennen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Lever je werkboekje in</a:t>
            </a:r>
          </a:p>
          <a:p>
            <a:pPr lvl="1"/>
            <a:endParaRPr lang="nl-NL" dirty="0" smtClean="0"/>
          </a:p>
          <a:p>
            <a:r>
              <a:rPr lang="nl-N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827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2: genrekenmerken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Zie </a:t>
            </a:r>
            <a:r>
              <a:rPr lang="nl-NL" sz="2400" i="1" dirty="0"/>
              <a:t>Genrekenmerken </a:t>
            </a:r>
            <a:r>
              <a:rPr lang="nl-NL" sz="2400" i="1" dirty="0" smtClean="0"/>
              <a:t>nieuwsbericht</a:t>
            </a:r>
            <a:r>
              <a:rPr lang="nl-NL" sz="2400" dirty="0" smtClean="0"/>
              <a:t> </a:t>
            </a:r>
            <a:r>
              <a:rPr lang="nl-NL" sz="2400" dirty="0"/>
              <a:t>op blz. </a:t>
            </a:r>
            <a:r>
              <a:rPr lang="nl-NL" sz="2400" dirty="0" smtClean="0"/>
              <a:t>7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Uit les 1: </a:t>
            </a:r>
            <a:r>
              <a:rPr lang="nl-NL" sz="2400" dirty="0"/>
              <a:t>doel, publiek, opbouw, </a:t>
            </a:r>
            <a:r>
              <a:rPr lang="nl-NL" sz="2400" dirty="0" smtClean="0"/>
              <a:t>vorm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Nu aangevuld met: </a:t>
            </a:r>
            <a:r>
              <a:rPr lang="nl-NL" sz="2400" dirty="0"/>
              <a:t>bron, inhoud en </a:t>
            </a:r>
            <a:r>
              <a:rPr lang="nl-NL" sz="2400" dirty="0" smtClean="0"/>
              <a:t>taalgebruik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Kenmerken komen niet allemaal even vaak en veel voor, maar: ‘genrefamilie’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Vandaag</a:t>
            </a:r>
            <a:r>
              <a:rPr lang="nl-NL" sz="2400" dirty="0"/>
              <a:t>: oefenen met </a:t>
            </a:r>
            <a:r>
              <a:rPr lang="nl-NL" sz="2400" dirty="0" smtClean="0"/>
              <a:t>genrekenmerken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4455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2: opdracht 3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Schrijf een eigen nieuwsbericht (blz. 8)</a:t>
            </a:r>
          </a:p>
          <a:p>
            <a:pPr marL="0" lvl="0" indent="0">
              <a:buNone/>
            </a:pPr>
            <a:endParaRPr lang="nl-NL" sz="2400" dirty="0" smtClean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1: individueel een nieuwsbericht schrijven 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15 minuten</a:t>
            </a:r>
          </a:p>
          <a:p>
            <a:pPr marL="0" lvl="0" indent="0">
              <a:buNone/>
            </a:pPr>
            <a:endParaRPr lang="nl-NL" sz="2400" dirty="0" smtClean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2: </a:t>
            </a:r>
            <a:r>
              <a:rPr lang="nl-NL" sz="2400" smtClean="0"/>
              <a:t>in tweetallen feedback </a:t>
            </a:r>
            <a:r>
              <a:rPr lang="nl-NL" sz="2400" dirty="0" smtClean="0"/>
              <a:t>geven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5 minuten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5129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2: opdracht 4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Over </a:t>
            </a:r>
            <a:r>
              <a:rPr lang="nl-NL" sz="2400" dirty="0"/>
              <a:t>hetzelfde onderwerp kunnen verschillende nieuwsberichten worden </a:t>
            </a:r>
            <a:r>
              <a:rPr lang="nl-NL" sz="2400" dirty="0" smtClean="0"/>
              <a:t>geschreven </a:t>
            </a:r>
            <a:r>
              <a:rPr lang="nl-NL" sz="2400" dirty="0" smtClean="0">
                <a:sym typeface="Wingdings" panose="05000000000000000000" pitchFamily="2" charset="2"/>
              </a:rPr>
              <a:t> </a:t>
            </a:r>
            <a:r>
              <a:rPr lang="nl-NL" sz="2400" dirty="0" smtClean="0"/>
              <a:t>opdracht 3!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Gebeurt </a:t>
            </a:r>
            <a:r>
              <a:rPr lang="nl-NL" sz="2400" dirty="0"/>
              <a:t>ook in landelijke </a:t>
            </a:r>
            <a:r>
              <a:rPr lang="nl-NL" sz="2400" dirty="0" smtClean="0"/>
              <a:t>nieuwsmedia </a:t>
            </a:r>
            <a:r>
              <a:rPr lang="nl-NL" sz="2400" dirty="0" smtClean="0">
                <a:sym typeface="Wingdings" panose="05000000000000000000" pitchFamily="2" charset="2"/>
              </a:rPr>
              <a:t> opdracht 4 (blz. 10)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>
                <a:sym typeface="Wingdings" panose="05000000000000000000" pitchFamily="2" charset="2"/>
              </a:rPr>
              <a:t> Zijn dit nieuwsberichten of niet?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>
                <a:sym typeface="Wingdings" panose="05000000000000000000" pitchFamily="2" charset="2"/>
              </a:rPr>
              <a:t> Werk in je groepje 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>
                <a:sym typeface="Wingdings" panose="05000000000000000000" pitchFamily="2" charset="2"/>
              </a:rPr>
              <a:t> Tijd: 5 minuten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9903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2: conclusie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Conclusie?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Doel van de Speld?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Onderlinge </a:t>
            </a:r>
            <a:r>
              <a:rPr lang="nl-NL" sz="2400" dirty="0"/>
              <a:t>samenhang </a:t>
            </a:r>
            <a:r>
              <a:rPr lang="nl-NL" sz="2400" dirty="0" smtClean="0"/>
              <a:t>genrekenmerken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Inhoud </a:t>
            </a:r>
            <a:r>
              <a:rPr lang="nl-NL" sz="2400" dirty="0"/>
              <a:t>en taalgebruik zijn afhankelijk van bron en </a:t>
            </a:r>
            <a:r>
              <a:rPr lang="nl-NL" sz="2400" dirty="0" smtClean="0"/>
              <a:t>publiek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</a:t>
            </a:r>
            <a:r>
              <a:rPr lang="nl-NL" sz="2400" dirty="0"/>
              <a:t>V</a:t>
            </a:r>
            <a:r>
              <a:rPr lang="nl-NL" sz="2400" dirty="0" smtClean="0"/>
              <a:t>olgende les: objectieve </a:t>
            </a:r>
            <a:r>
              <a:rPr lang="nl-NL" sz="2400" dirty="0"/>
              <a:t>en subjectieve taal in </a:t>
            </a:r>
            <a:r>
              <a:rPr lang="nl-NL" sz="2400" dirty="0" smtClean="0"/>
              <a:t>nieuwsberichten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Lever je werkboekje in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384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taalgebruik in nieuwsberichten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165322"/>
          </a:xfrm>
        </p:spPr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Zie ook de theorie over taalgebruik in </a:t>
            </a:r>
            <a:r>
              <a:rPr lang="nl-NL" sz="2400" dirty="0" smtClean="0"/>
              <a:t>nieuwsberichten </a:t>
            </a:r>
            <a:r>
              <a:rPr lang="nl-NL" sz="2400" dirty="0"/>
              <a:t>op blz. 13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Denk terug aan De Speld: spelen met genrekenmerken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</a:t>
            </a:r>
            <a:r>
              <a:rPr lang="nl-NL" sz="2400" dirty="0"/>
              <a:t>Taal maakt </a:t>
            </a:r>
            <a:r>
              <a:rPr lang="nl-NL" sz="2400" dirty="0" smtClean="0"/>
              <a:t>dit zichtbaar en is dus belangrijk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Nieuwsberichten: objectieve of </a:t>
            </a:r>
            <a:r>
              <a:rPr lang="nl-NL" sz="2400" dirty="0"/>
              <a:t>subjectieve taal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O</a:t>
            </a:r>
            <a:r>
              <a:rPr lang="nl-NL" sz="2400" dirty="0" smtClean="0"/>
              <a:t>bjectief = feitelijk en controleerbaar ↔ subjectief </a:t>
            </a:r>
            <a:r>
              <a:rPr lang="nl-NL" sz="2400" dirty="0"/>
              <a:t>= gebaseerd op een mening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Oordelende woorden = woorden die ergens een waardering over uitspreken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/>
              <a:t>versterkers: </a:t>
            </a:r>
            <a:r>
              <a:rPr lang="nl-NL" sz="2400" dirty="0">
                <a:sym typeface="Wingdings" panose="05000000000000000000" pitchFamily="2" charset="2"/>
              </a:rPr>
              <a:t>echt, heel erg, verschrikkelijk</a:t>
            </a:r>
            <a:endParaRPr lang="nl-NL" sz="24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/>
              <a:t>verzwakkers: een beetje, nauwelijks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/>
              <a:t>stempels: villa, krot, bolide, karretje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4518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79853"/>
          <a:stretch/>
        </p:blipFill>
        <p:spPr>
          <a:xfrm>
            <a:off x="187237" y="464967"/>
            <a:ext cx="10492443" cy="18499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7908" y="5357892"/>
            <a:ext cx="4288905" cy="83099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nl-NL" sz="2400" dirty="0">
                <a:solidFill>
                  <a:schemeClr val="bg1"/>
                </a:solidFill>
              </a:rPr>
              <a:t>H</a:t>
            </a:r>
            <a:r>
              <a:rPr lang="nl-NL" sz="2400" dirty="0" smtClean="0">
                <a:solidFill>
                  <a:schemeClr val="bg1"/>
                </a:solidFill>
              </a:rPr>
              <a:t>oe </a:t>
            </a:r>
            <a:r>
              <a:rPr lang="nl-NL" sz="2400" dirty="0">
                <a:solidFill>
                  <a:schemeClr val="bg1"/>
                </a:solidFill>
              </a:rPr>
              <a:t>wordt de bestuurder in dit bericht aangeduid/bestempeld?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19003" y="5542557"/>
            <a:ext cx="3749259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nl-NL" sz="2400" dirty="0" smtClean="0">
                <a:solidFill>
                  <a:schemeClr val="bg1"/>
                </a:solidFill>
              </a:rPr>
              <a:t>Wat is het effect hiervan?</a:t>
            </a:r>
            <a:endParaRPr lang="nl-NL" sz="2400" dirty="0">
              <a:solidFill>
                <a:schemeClr val="bg1"/>
              </a:solidFill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 rotWithShape="1">
          <a:blip r:embed="rId2"/>
          <a:srcRect t="71292"/>
          <a:stretch/>
        </p:blipFill>
        <p:spPr>
          <a:xfrm>
            <a:off x="187236" y="2314957"/>
            <a:ext cx="10492443" cy="263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29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opdracht 5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Vergelijk het taalgebruik in twee nieuwsberichten (blz. 14)</a:t>
            </a:r>
          </a:p>
          <a:p>
            <a:pPr marL="0" indent="0">
              <a:buNone/>
            </a:pPr>
            <a:endParaRPr lang="nl-NL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Stap 1: individueel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Stap 2: in je groepje</a:t>
            </a:r>
          </a:p>
          <a:p>
            <a:pPr marL="0" indent="0">
              <a:buNone/>
            </a:pPr>
            <a:endParaRPr lang="nl-NL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Tijd stap 1 en 2 samen: 10 minuten 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8434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opdracht 5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Schema stap 2 bespreken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Conclusie? 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Relatie taalgebruik – objectiviteit/subjectiviteit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5335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opdracht 6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Breng </a:t>
            </a:r>
            <a:r>
              <a:rPr lang="nl-NL" sz="2400" dirty="0"/>
              <a:t>kennis over versterkers, verzwakkers en stempels in de </a:t>
            </a:r>
            <a:r>
              <a:rPr lang="nl-NL" sz="2400" dirty="0" smtClean="0"/>
              <a:t>praktijk (blz. 16)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Werk in je groepje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10 minuten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74758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conclusie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Het meest </a:t>
            </a:r>
            <a:r>
              <a:rPr lang="nl-NL" sz="2400" dirty="0"/>
              <a:t>subjectieve </a:t>
            </a:r>
            <a:r>
              <a:rPr lang="nl-NL" sz="2400" dirty="0" smtClean="0"/>
              <a:t>nieuwsbericht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Herken je versterkers, </a:t>
            </a:r>
            <a:r>
              <a:rPr lang="nl-NL" sz="2400" dirty="0"/>
              <a:t>verzwakkers en </a:t>
            </a:r>
            <a:r>
              <a:rPr lang="nl-NL" sz="2400" dirty="0" smtClean="0"/>
              <a:t>stempels?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Hoe subjectief is het bericht?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Volgende les: verder oefenen </a:t>
            </a:r>
            <a:r>
              <a:rPr lang="nl-NL" sz="2400" dirty="0"/>
              <a:t>met versterkers, verzwakkers en </a:t>
            </a:r>
            <a:r>
              <a:rPr lang="nl-NL" sz="2400" dirty="0" smtClean="0"/>
              <a:t>stempels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Lever je werkboekje in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8500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4: herhalen objectief en subjectief taalgebruik </a:t>
            </a:r>
            <a:endParaRPr lang="nl-NL" dirty="0"/>
          </a:p>
        </p:txBody>
      </p:sp>
      <p:sp>
        <p:nvSpPr>
          <p:cNvPr id="4" name="TextBox 3"/>
          <p:cNvSpPr txBox="1"/>
          <p:nvPr/>
        </p:nvSpPr>
        <p:spPr>
          <a:xfrm>
            <a:off x="561975" y="1933575"/>
            <a:ext cx="5295900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nl-NL" sz="2800" b="1" dirty="0"/>
              <a:t>Weer strandt er een VVD’er op log Justitie-ministerie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6480" y="1933575"/>
            <a:ext cx="529590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nl-NL" sz="2800" b="1" dirty="0"/>
              <a:t>Staatssecretaris Harbers treedt af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9925" y="3781425"/>
            <a:ext cx="95535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nl-NL" sz="2400" dirty="0" smtClean="0"/>
              <a:t>Wat is het verschil tussen deze krantenkoppen?</a:t>
            </a:r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nl-NL" sz="2400" dirty="0" smtClean="0"/>
              <a:t>Wat zegt zo’n kop over de krant?</a:t>
            </a:r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nl-NL" sz="2400" dirty="0" smtClean="0"/>
              <a:t>Wat is het effect op de lezer?</a:t>
            </a:r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nl-NL" sz="2400" dirty="0" smtClean="0"/>
              <a:t>Conclusie 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244287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4: opdracht 7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90174"/>
          </a:xfrm>
        </p:spPr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Een nieuwsbericht over jezelf schrijven (blz. 18)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7 maak je individueel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1: 5 minuten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2: 10 minuten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Klaar? Lees opdracht 8 alvast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Elkaar feedback geven (</a:t>
            </a:r>
            <a:r>
              <a:rPr lang="nl-NL" sz="2400" dirty="0"/>
              <a:t>blz. 20)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8 maak je individueel 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1 t/m 4: 10 minuten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5: 5 minuten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8673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4: conclusie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Een aantal voorbeelden uit de klas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Hoe goed zie je het verschil tussen </a:t>
            </a:r>
            <a:r>
              <a:rPr lang="nl-NL" sz="2400" dirty="0"/>
              <a:t>objectief en subjectief </a:t>
            </a:r>
            <a:r>
              <a:rPr lang="nl-NL" sz="2400" dirty="0" smtClean="0"/>
              <a:t>taalgebruik?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Hoe moeilijk/makkelijk is het om objectief </a:t>
            </a:r>
            <a:r>
              <a:rPr lang="nl-NL" sz="2400" dirty="0"/>
              <a:t>over jezelf </a:t>
            </a:r>
            <a:r>
              <a:rPr lang="nl-NL" sz="2400" dirty="0" smtClean="0"/>
              <a:t>te schrijven?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Volgende les: een </a:t>
            </a:r>
            <a:r>
              <a:rPr lang="nl-NL" sz="2400" dirty="0"/>
              <a:t>eigen krant </a:t>
            </a:r>
            <a:r>
              <a:rPr lang="nl-NL" sz="2400" dirty="0" smtClean="0"/>
              <a:t>maken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Lever je werkboekje in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7294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5: opdracht 9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642" y="1737360"/>
            <a:ext cx="10265264" cy="4573498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3100" dirty="0" smtClean="0"/>
              <a:t> </a:t>
            </a:r>
            <a:r>
              <a:rPr lang="nl-NL" sz="2400" dirty="0" smtClean="0"/>
              <a:t>Redactievergadering: herhalen genrekenmerken + verschil </a:t>
            </a:r>
            <a:r>
              <a:rPr lang="nl-NL" sz="2400" dirty="0"/>
              <a:t>objectief en subjectief </a:t>
            </a:r>
            <a:r>
              <a:rPr lang="nl-NL" sz="2400" dirty="0" smtClean="0"/>
              <a:t>taalgebruik + rol versterkers</a:t>
            </a:r>
            <a:r>
              <a:rPr lang="nl-NL" sz="2400" dirty="0"/>
              <a:t>, verzwakkers en </a:t>
            </a:r>
            <a:r>
              <a:rPr lang="nl-NL" sz="2400" dirty="0" smtClean="0"/>
              <a:t>stempels + onderlinge </a:t>
            </a:r>
            <a:r>
              <a:rPr lang="nl-NL" sz="2400" dirty="0"/>
              <a:t>relatie </a:t>
            </a:r>
            <a:r>
              <a:rPr lang="nl-NL" sz="2400" dirty="0" smtClean="0"/>
              <a:t>genrekenmerken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Voorpagina </a:t>
            </a:r>
            <a:r>
              <a:rPr lang="nl-NL" sz="2400" dirty="0"/>
              <a:t>van een eigen krant </a:t>
            </a:r>
            <a:r>
              <a:rPr lang="nl-NL" sz="2400" dirty="0" smtClean="0"/>
              <a:t>maken (blz. 22)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1: in je groepje signatuur krant bepalen, tijd: 5 minuten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2: individueel nieuwsbericht schrijven, tijd: 15 minuten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3: met je groepje nieuwsbericht publiceren, tijd: 5 minuten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Stap 4: krant </a:t>
            </a:r>
            <a:r>
              <a:rPr lang="nl-NL" sz="2400" dirty="0"/>
              <a:t>van </a:t>
            </a:r>
            <a:r>
              <a:rPr lang="nl-NL" sz="2400" dirty="0" smtClean="0"/>
              <a:t>ander groepje van feedback voorzien, tijd: 10 minuten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6136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5: conclusie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Duidelijk wel / geen nieuwsbericht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Volgende les: inzetten genrekennis nieuwsberichten bij andere genres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Lever je werkboekje in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281723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opdracht 10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Genrekenmerken nieuwsbericht?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Genrekenmerken </a:t>
            </a:r>
            <a:r>
              <a:rPr lang="nl-NL" sz="2400" dirty="0"/>
              <a:t>nieuwsbericht</a:t>
            </a:r>
            <a:r>
              <a:rPr lang="nl-NL" sz="2400" dirty="0" smtClean="0"/>
              <a:t> toepassen </a:t>
            </a:r>
            <a:r>
              <a:rPr lang="nl-NL" sz="2400" dirty="0"/>
              <a:t>op andere </a:t>
            </a:r>
            <a:r>
              <a:rPr lang="nl-NL" sz="2400" dirty="0" smtClean="0"/>
              <a:t>genres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10 (blz. 26), genrekenmerk vorm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10 </a:t>
            </a:r>
            <a:r>
              <a:rPr lang="nl-NL" sz="2400" dirty="0"/>
              <a:t>(blz. </a:t>
            </a:r>
            <a:r>
              <a:rPr lang="nl-NL" sz="2400" dirty="0" smtClean="0"/>
              <a:t>26), </a:t>
            </a:r>
            <a:r>
              <a:rPr lang="nl-NL" sz="2400" dirty="0"/>
              <a:t>genrekenmerk </a:t>
            </a:r>
            <a:r>
              <a:rPr lang="nl-NL" sz="2400" dirty="0" smtClean="0"/>
              <a:t>publiek / bron </a:t>
            </a:r>
            <a:r>
              <a:rPr lang="nl-NL" sz="2400" dirty="0" smtClean="0">
                <a:sym typeface="Wingdings" panose="05000000000000000000" pitchFamily="2" charset="2"/>
              </a:rPr>
              <a:t> gebruik ook eigen voorkennis!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Met genrebril teksten bekijken: </a:t>
            </a:r>
            <a:r>
              <a:rPr lang="nl-NL" sz="2400" dirty="0"/>
              <a:t>let </a:t>
            </a:r>
            <a:r>
              <a:rPr lang="nl-NL" sz="2400" dirty="0" smtClean="0"/>
              <a:t>kenmerken als </a:t>
            </a:r>
            <a:r>
              <a:rPr lang="nl-NL" sz="2400" dirty="0"/>
              <a:t>vorm, inhoud, opbouw, bron, publiek en </a:t>
            </a:r>
            <a:r>
              <a:rPr lang="nl-NL" sz="2400" dirty="0" smtClean="0"/>
              <a:t>taalgebruik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Maak opdracht 10 af met je groepje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5 minuten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9665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opdracht 10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Genrekenmerken recepten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Opvallend kenmerk taalgebruik?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1495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opdracht 11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Kijk naar de teksten op blz. 29 t/m 32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11 (blz. 28)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Werk in je groepje 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10 minuten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0958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opdracht 10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Feedback </a:t>
            </a:r>
            <a:r>
              <a:rPr lang="nl-NL" sz="2400" dirty="0"/>
              <a:t>op </a:t>
            </a:r>
            <a:r>
              <a:rPr lang="nl-NL" sz="2400" dirty="0" smtClean="0"/>
              <a:t>analyses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Ook van toepassing op andere teksten uit hetzelfde genre?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4865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afronden lessenserie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50135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Laatste </a:t>
            </a:r>
            <a:r>
              <a:rPr lang="nl-NL" sz="2400" dirty="0"/>
              <a:t>les van de lessenserie met het </a:t>
            </a:r>
            <a:r>
              <a:rPr lang="nl-NL" sz="2400" dirty="0" smtClean="0"/>
              <a:t>werkboekje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Leerdoelen behaald? Je weet </a:t>
            </a:r>
          </a:p>
          <a:p>
            <a:pPr lvl="1"/>
            <a:r>
              <a:rPr lang="nl-NL" sz="2400" dirty="0"/>
              <a:t>wat een genre is</a:t>
            </a:r>
          </a:p>
          <a:p>
            <a:pPr lvl="1"/>
            <a:r>
              <a:rPr lang="nl-NL" sz="2400" dirty="0"/>
              <a:t>welke genrekenmerken nieuwsberichten hebben</a:t>
            </a:r>
          </a:p>
          <a:p>
            <a:pPr lvl="1"/>
            <a:r>
              <a:rPr lang="nl-NL" sz="2400" dirty="0"/>
              <a:t>waar je op moet letten als je een nieuwsbericht schrijft</a:t>
            </a:r>
          </a:p>
          <a:p>
            <a:pPr lvl="1"/>
            <a:r>
              <a:rPr lang="nl-NL" sz="2400" dirty="0"/>
              <a:t>hoe je objectief en subjectief taalgebruik kunt onderscheiden</a:t>
            </a:r>
          </a:p>
          <a:p>
            <a:pPr lvl="1"/>
            <a:r>
              <a:rPr lang="nl-NL" sz="2400" dirty="0"/>
              <a:t>wat het effect van taalgebruik in nieuwsberichten op jou als lezer kan zijn</a:t>
            </a:r>
          </a:p>
          <a:p>
            <a:pPr lvl="1"/>
            <a:r>
              <a:rPr lang="nl-NL" sz="2400" dirty="0"/>
              <a:t>waarom al deze dingen handig zijn om te weten/kunnen </a:t>
            </a:r>
            <a:r>
              <a:rPr lang="nl-NL" sz="2400" dirty="0">
                <a:sym typeface="Wingdings" panose="05000000000000000000" pitchFamily="2" charset="2"/>
              </a:rPr>
              <a:t></a:t>
            </a:r>
            <a:endParaRPr lang="nl-NL" sz="2400" dirty="0"/>
          </a:p>
          <a:p>
            <a:endParaRPr lang="nl-NL" dirty="0"/>
          </a:p>
        </p:txBody>
      </p:sp>
      <p:sp>
        <p:nvSpPr>
          <p:cNvPr id="4" name="TextBox 3"/>
          <p:cNvSpPr txBox="1"/>
          <p:nvPr/>
        </p:nvSpPr>
        <p:spPr>
          <a:xfrm>
            <a:off x="7749291" y="2337528"/>
            <a:ext cx="4181474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lvl="0"/>
            <a:r>
              <a:rPr lang="nl-NL" sz="3200" dirty="0" smtClean="0">
                <a:solidFill>
                  <a:schemeClr val="bg1"/>
                </a:solidFill>
              </a:rPr>
              <a:t>Bedankt </a:t>
            </a:r>
            <a:r>
              <a:rPr lang="nl-NL" sz="3200" dirty="0">
                <a:solidFill>
                  <a:schemeClr val="bg1"/>
                </a:solidFill>
              </a:rPr>
              <a:t>voor je inzet!</a:t>
            </a:r>
          </a:p>
        </p:txBody>
      </p:sp>
    </p:spTree>
    <p:extLst>
      <p:ext uri="{BB962C8B-B14F-4D97-AF65-F5344CB8AC3E}">
        <p14:creationId xmlns:p14="http://schemas.microsoft.com/office/powerpoint/2010/main" val="250124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125</TotalTime>
  <Words>1166</Words>
  <Application>Microsoft Office PowerPoint</Application>
  <PresentationFormat>Widescreen</PresentationFormat>
  <Paragraphs>160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Calibri</vt:lpstr>
      <vt:lpstr>Calibri Light</vt:lpstr>
      <vt:lpstr>Wingdings</vt:lpstr>
      <vt:lpstr>Retrospect</vt:lpstr>
      <vt:lpstr>Nieuwsberichten lezen en schrijven</vt:lpstr>
      <vt:lpstr>Les 1: context lessenserie</vt:lpstr>
      <vt:lpstr>Les 1: opdracht 1</vt:lpstr>
      <vt:lpstr>Les 1: opdracht 1</vt:lpstr>
      <vt:lpstr>Les 1: opdracht 2 </vt:lpstr>
      <vt:lpstr>Les 1: opdracht 2</vt:lpstr>
      <vt:lpstr>Les 1: conclusie</vt:lpstr>
      <vt:lpstr>Les 2: genrekenmerken </vt:lpstr>
      <vt:lpstr>Les 2: opdracht 3</vt:lpstr>
      <vt:lpstr>Les 2: opdracht 4</vt:lpstr>
      <vt:lpstr>Les 2: conclusie </vt:lpstr>
      <vt:lpstr>Les 3: taalgebruik in nieuwsberichten </vt:lpstr>
      <vt:lpstr>PowerPoint Presentation</vt:lpstr>
      <vt:lpstr>Les 3: opdracht 5</vt:lpstr>
      <vt:lpstr>Les 3: opdracht 5</vt:lpstr>
      <vt:lpstr>Les 3: opdracht 6</vt:lpstr>
      <vt:lpstr>Les 3: conclusie</vt:lpstr>
      <vt:lpstr>Les 4: herhalen objectief en subjectief taalgebruik </vt:lpstr>
      <vt:lpstr>Les 4: opdracht 7</vt:lpstr>
      <vt:lpstr>Les 4: conclusie </vt:lpstr>
      <vt:lpstr>Les 5: opdracht 9 </vt:lpstr>
      <vt:lpstr>Les 5: conclusie </vt:lpstr>
      <vt:lpstr>Les 6: opdracht 10</vt:lpstr>
      <vt:lpstr>Les 6: opdracht 10</vt:lpstr>
      <vt:lpstr>Les 6: opdracht 11</vt:lpstr>
      <vt:lpstr>Les 6: opdracht 10</vt:lpstr>
      <vt:lpstr>Les 6: afronden lessenserie</vt:lpstr>
    </vt:vector>
  </TitlesOfParts>
  <Company>University of Groningen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Lees-schrijflessen 4 havo</dc:title>
  <dc:creator>M. Vis</dc:creator>
  <cp:lastModifiedBy>M. Vis</cp:lastModifiedBy>
  <cp:revision>41</cp:revision>
  <dcterms:created xsi:type="dcterms:W3CDTF">2019-08-30T08:04:12Z</dcterms:created>
  <dcterms:modified xsi:type="dcterms:W3CDTF">2021-09-10T13:22:37Z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Eco">
    <vt:lpwstr>JA</vt:lpwstr>
  </property>
</Properties>
</file>