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ardsectie" id="{552B0113-9170-47F7-B0FA-4FEA49F56B4D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5"/>
          </p14:sldIdLst>
        </p14:section>
        <p14:section name="Naamloze sectie" id="{E5E5BEFB-1197-4712-A669-52566342692C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89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6497EF-4EEB-48E4-AB49-17D9643D2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AEB7A1A-0649-4DC1-8C45-B3A5F39ED0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en-GB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AC895DC-F626-459B-8C5D-DE54277B7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3FB3C-057E-4756-B255-745B5EC1DE2C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0CDFE08-A7B1-4275-A99C-1CEB73FD3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2635EE0-0A17-4A62-8746-5DA98C21B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A589E-5A15-4177-B0F8-C299F42E64A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001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D924EBC-5AC6-4D34-B6E3-E0C6910A5D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A461D34-EB5A-4826-BC95-9A1B0A1F92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0A292D6-1E8A-472D-B82A-9F65B75EF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3FB3C-057E-4756-B255-745B5EC1DE2C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AD1DDEF-D85C-45B7-ABBE-50BF03627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FD0F7B9-F3B3-4E66-A385-2CED22F62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A589E-5A15-4177-B0F8-C299F42E64A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59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8BBCCF-09EF-4C0D-B9C9-139CCCEC7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01ADCDD-96EF-40F7-8D98-077A16522A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47E7EDF-25B1-4169-A91E-7C9BE9563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3FB3C-057E-4756-B255-745B5EC1DE2C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70B3186-3B18-443E-99BD-80AFAAB7D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52EF631-9CB1-41B7-BAA1-C4A32AEE7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A589E-5A15-4177-B0F8-C299F42E64A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352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D59320A-06FB-4622-BE62-52BD7F809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6B918F9-F9E8-4147-87E3-414B5D4151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177C3386-9E5F-433B-9F1B-0148F71468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FD351C9-A507-4ACF-8A5C-BCF234CB7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3FB3C-057E-4756-B255-745B5EC1DE2C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CA983F9-4C6D-4C75-A789-7FA8D5EC5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9DF0C28-8F83-498E-911B-2B5C05763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A589E-5A15-4177-B0F8-C299F42E64A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004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E6E22F5-AF02-4337-BA6F-4C06D6C37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88A7863-833C-4EAD-8BD1-9178677A57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2741F0F0-A6BB-4B65-9F56-C08C5C4B4C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29F130F6-1C51-4DB6-BA59-4407B6CED2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BDE3525C-B7FA-43B0-96F4-D6C483C3E5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66ECD8EF-7A75-4FE0-921F-144105A0AD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3FB3C-057E-4756-B255-745B5EC1DE2C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EB7D7699-E7D0-4B72-94E6-A6637038C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77679571-4511-45BC-AD5F-9C2727173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A589E-5A15-4177-B0F8-C299F42E64A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91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D2EEB2C-4501-4CF3-BB2A-42577F789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5D4EE337-ACB9-47E5-9105-5470A8DB1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3FB3C-057E-4756-B255-745B5EC1DE2C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E3A0E59-757C-4604-BEBE-FB0C245AF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D1A08DF-173D-4828-928F-71F04E92E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A589E-5A15-4177-B0F8-C299F42E64A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037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D4078CD-5452-4D9D-8F6A-A40A2D819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3FB3C-057E-4756-B255-745B5EC1DE2C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1185B15C-0E66-4FC6-B750-C49EB3CBB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CA246149-433C-4F7A-9432-FA701564F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A589E-5A15-4177-B0F8-C299F42E64A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433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84DB2A-FDF7-43D8-BC66-A2837BE1E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42F2A6E-C086-49F7-B43B-09432FE518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B31C998-8C00-4E60-8A05-49FB345E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3321054C-1481-430B-A095-73782E477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3FB3C-057E-4756-B255-745B5EC1DE2C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C30CFBC5-2556-4F5D-9ABA-0E03E936A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8CFE519-73BC-4236-8411-183ECEB70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A589E-5A15-4177-B0F8-C299F42E64A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151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551F408-BCEE-4FB7-8D4A-3BD99A59C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ECD76BA9-32DA-40EA-A105-D9249C9227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CCAEFCE-42EF-46A2-B633-861627819E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5FEBC32-D758-4842-91D4-5DADA6DD8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3FB3C-057E-4756-B255-745B5EC1DE2C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4E1D1CE-468B-410A-BA86-FA7D955C5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0D79B1F-A82E-4562-92E7-A66D810FB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A589E-5A15-4177-B0F8-C299F42E64A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104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DE6F176-E2BD-4EB9-A53C-92D56A054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8FDF4EA-3E26-4618-BA91-7DA30CBB9A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D134DE9-EF87-4E25-9E82-997C82257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3FB3C-057E-4756-B255-745B5EC1DE2C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3B9F38F-6D19-48A4-9FB6-50FFF44E5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F49901E-1E90-42DE-BD34-26ED1585D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A589E-5A15-4177-B0F8-C299F42E64A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793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CEB36016-81C3-4908-BF84-DB3AC97ADC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3DDF8943-775E-4E13-9522-223CA3DCC3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EC3A84B-2638-4FC7-BEF0-34BEDF4797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93FB3C-057E-4756-B255-745B5EC1DE2C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1E29A13-5737-4CD5-9EEF-4D9BA1B09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D47E1BA-6FB5-47A7-ACAA-C04927FF4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A589E-5A15-4177-B0F8-C299F42E64A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97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7C11B0D4-C9C8-414B-A53E-CA7499873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GB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8532DAD-36FF-4C88-9226-ADAC085BF9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GB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C2D00AA-1DA1-4BE4-AF27-0CA152F579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93FB3C-057E-4756-B255-745B5EC1DE2C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8DB2BF6-FBF5-4EA0-AD9B-FFDB023338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A3C552F-87DF-463C-84E6-7D44600BF7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3A589E-5A15-4177-B0F8-C299F42E64A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778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BC9EFE1-D8CB-4668-9980-DB108327A794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36BA9A9-D1C0-402B-9449-02FCB5EB0A2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16D12604-50A1-4BBB-A17E-6AA6EAB8453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11669" r="1434" b="3"/>
          <a:stretch/>
        </p:blipFill>
        <p:spPr>
          <a:xfrm>
            <a:off x="1" y="770037"/>
            <a:ext cx="5298683" cy="6097438"/>
          </a:xfrm>
          <a:custGeom>
            <a:avLst/>
            <a:gdLst>
              <a:gd name="connsiteX0" fmla="*/ 2178155 w 5298683"/>
              <a:gd name="connsiteY0" fmla="*/ 0 h 6097438"/>
              <a:gd name="connsiteX1" fmla="*/ 5298683 w 5298683"/>
              <a:gd name="connsiteY1" fmla="*/ 3120527 h 6097438"/>
              <a:gd name="connsiteX2" fmla="*/ 3392805 w 5298683"/>
              <a:gd name="connsiteY2" fmla="*/ 5995828 h 6097438"/>
              <a:gd name="connsiteX3" fmla="*/ 3115184 w 5298683"/>
              <a:gd name="connsiteY3" fmla="*/ 6097438 h 6097438"/>
              <a:gd name="connsiteX4" fmla="*/ 1241127 w 5298683"/>
              <a:gd name="connsiteY4" fmla="*/ 6097438 h 6097438"/>
              <a:gd name="connsiteX5" fmla="*/ 963506 w 5298683"/>
              <a:gd name="connsiteY5" fmla="*/ 5995828 h 6097438"/>
              <a:gd name="connsiteX6" fmla="*/ 193210 w 5298683"/>
              <a:gd name="connsiteY6" fmla="*/ 5528477 h 6097438"/>
              <a:gd name="connsiteX7" fmla="*/ 0 w 5298683"/>
              <a:gd name="connsiteY7" fmla="*/ 5352876 h 6097438"/>
              <a:gd name="connsiteX8" fmla="*/ 0 w 5298683"/>
              <a:gd name="connsiteY8" fmla="*/ 888178 h 6097438"/>
              <a:gd name="connsiteX9" fmla="*/ 193210 w 5298683"/>
              <a:gd name="connsiteY9" fmla="*/ 712577 h 6097438"/>
              <a:gd name="connsiteX10" fmla="*/ 2178155 w 5298683"/>
              <a:gd name="connsiteY10" fmla="*/ 0 h 6097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5F5B7AB9-3C45-4685-8008-5F82258BD3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85882" y="4267832"/>
            <a:ext cx="4805996" cy="1401448"/>
          </a:xfrm>
        </p:spPr>
        <p:txBody>
          <a:bodyPr anchor="t">
            <a:normAutofit/>
          </a:bodyPr>
          <a:lstStyle/>
          <a:p>
            <a:pPr algn="l"/>
            <a:r>
              <a:rPr lang="nl-NL" sz="4400">
                <a:solidFill>
                  <a:srgbClr val="000000"/>
                </a:solidFill>
              </a:rPr>
              <a:t>Dialoog schrijven</a:t>
            </a:r>
            <a:endParaRPr lang="en-GB" sz="4400">
              <a:solidFill>
                <a:srgbClr val="000000"/>
              </a:solidFill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BDCA5853-2344-4FC9-9031-1A598ED9AD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86186" y="3428999"/>
            <a:ext cx="4805691" cy="838831"/>
          </a:xfrm>
        </p:spPr>
        <p:txBody>
          <a:bodyPr anchor="b">
            <a:normAutofit/>
          </a:bodyPr>
          <a:lstStyle/>
          <a:p>
            <a:pPr algn="l"/>
            <a:r>
              <a:rPr lang="nl-NL" sz="1800">
                <a:solidFill>
                  <a:srgbClr val="000000"/>
                </a:solidFill>
              </a:rPr>
              <a:t>Bulderen, fluisteren, krijsen of hijgen?</a:t>
            </a:r>
            <a:endParaRPr lang="en-GB" sz="18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48237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B43B68FD-8620-4EA3-A16E-14D544893A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2985" y="2240618"/>
            <a:ext cx="4260814" cy="3195610"/>
          </a:xfrm>
          <a:prstGeom prst="rect">
            <a:avLst/>
          </a:prstGeom>
        </p:spPr>
      </p:pic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4965EAE-E41A-435F-B993-07E824B6C97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0"/>
            <a:ext cx="7539895" cy="6858000"/>
          </a:xfrm>
          <a:custGeom>
            <a:avLst/>
            <a:gdLst>
              <a:gd name="connsiteX0" fmla="*/ 7539895 w 7539895"/>
              <a:gd name="connsiteY0" fmla="*/ 6858000 h 6858000"/>
              <a:gd name="connsiteX1" fmla="*/ 0 w 7539895"/>
              <a:gd name="connsiteY1" fmla="*/ 6858000 h 6858000"/>
              <a:gd name="connsiteX2" fmla="*/ 0 w 7539895"/>
              <a:gd name="connsiteY2" fmla="*/ 0 h 6858000"/>
              <a:gd name="connsiteX3" fmla="*/ 4363741 w 7539895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39895" h="6858000">
                <a:moveTo>
                  <a:pt x="7539895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4363741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52F8994-E6D4-4311-9548-C3607BC4364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7092985" cy="6858000"/>
          </a:xfrm>
          <a:custGeom>
            <a:avLst/>
            <a:gdLst>
              <a:gd name="connsiteX0" fmla="*/ 7092985 w 7092985"/>
              <a:gd name="connsiteY0" fmla="*/ 6858000 h 6858000"/>
              <a:gd name="connsiteX1" fmla="*/ 0 w 7092985"/>
              <a:gd name="connsiteY1" fmla="*/ 6858000 h 6858000"/>
              <a:gd name="connsiteX2" fmla="*/ 0 w 7092985"/>
              <a:gd name="connsiteY2" fmla="*/ 0 h 6858000"/>
              <a:gd name="connsiteX3" fmla="*/ 3916831 w 7092985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92985" h="6858000">
                <a:moveTo>
                  <a:pt x="7092985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3916831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ED948A9-898D-4D1E-A1AC-D6D02E3DB4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5529943" cy="1325563"/>
          </a:xfrm>
        </p:spPr>
        <p:txBody>
          <a:bodyPr>
            <a:normAutofit/>
          </a:bodyPr>
          <a:lstStyle/>
          <a:p>
            <a:r>
              <a:rPr lang="nl-NL">
                <a:solidFill>
                  <a:schemeClr val="bg1"/>
                </a:solidFill>
              </a:rPr>
              <a:t>Hoe zei je?</a:t>
            </a:r>
            <a:endParaRPr lang="en-GB">
              <a:solidFill>
                <a:schemeClr val="bg1"/>
              </a:solidFill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89B2F20-127B-4AA9-AB77-1948617762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4128169" cy="3399518"/>
          </a:xfrm>
        </p:spPr>
        <p:txBody>
          <a:bodyPr>
            <a:normAutofit/>
          </a:bodyPr>
          <a:lstStyle/>
          <a:p>
            <a:r>
              <a:rPr lang="nl-NL" sz="2000" dirty="0">
                <a:solidFill>
                  <a:schemeClr val="bg1"/>
                </a:solidFill>
              </a:rPr>
              <a:t>Personages laten zich zien door </a:t>
            </a:r>
          </a:p>
          <a:p>
            <a:r>
              <a:rPr lang="nl-NL" sz="2000" b="1" dirty="0">
                <a:solidFill>
                  <a:schemeClr val="bg1"/>
                </a:solidFill>
              </a:rPr>
              <a:t>wat</a:t>
            </a:r>
            <a:r>
              <a:rPr lang="nl-NL" sz="2000" dirty="0">
                <a:solidFill>
                  <a:schemeClr val="bg1"/>
                </a:solidFill>
              </a:rPr>
              <a:t> ze zeggen en </a:t>
            </a:r>
          </a:p>
          <a:p>
            <a:r>
              <a:rPr lang="nl-NL" sz="2000" b="1" dirty="0">
                <a:solidFill>
                  <a:schemeClr val="bg1"/>
                </a:solidFill>
              </a:rPr>
              <a:t>hoe</a:t>
            </a:r>
            <a:r>
              <a:rPr lang="nl-NL" sz="2000" dirty="0">
                <a:solidFill>
                  <a:schemeClr val="bg1"/>
                </a:solidFill>
              </a:rPr>
              <a:t> ze iets zeggen</a:t>
            </a:r>
            <a:endParaRPr lang="en-GB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700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Tijdelijke aanduiding voor inhoud 3">
            <a:extLst>
              <a:ext uri="{FF2B5EF4-FFF2-40B4-BE49-F238E27FC236}">
                <a16:creationId xmlns:a16="http://schemas.microsoft.com/office/drawing/2014/main" id="{4B589D46-EB73-4D28-95A7-CEBEAAFF10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1383" y="1820333"/>
            <a:ext cx="4144017" cy="4036181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4965EAE-E41A-435F-B993-07E824B6C97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0"/>
            <a:ext cx="7539895" cy="6858000"/>
          </a:xfrm>
          <a:custGeom>
            <a:avLst/>
            <a:gdLst>
              <a:gd name="connsiteX0" fmla="*/ 7539895 w 7539895"/>
              <a:gd name="connsiteY0" fmla="*/ 6858000 h 6858000"/>
              <a:gd name="connsiteX1" fmla="*/ 0 w 7539895"/>
              <a:gd name="connsiteY1" fmla="*/ 6858000 h 6858000"/>
              <a:gd name="connsiteX2" fmla="*/ 0 w 7539895"/>
              <a:gd name="connsiteY2" fmla="*/ 0 h 6858000"/>
              <a:gd name="connsiteX3" fmla="*/ 4363741 w 7539895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39895" h="6858000">
                <a:moveTo>
                  <a:pt x="7539895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4363741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52F8994-E6D4-4311-9548-C3607BC4364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7092985" cy="6858000"/>
          </a:xfrm>
          <a:custGeom>
            <a:avLst/>
            <a:gdLst>
              <a:gd name="connsiteX0" fmla="*/ 7092985 w 7092985"/>
              <a:gd name="connsiteY0" fmla="*/ 6858000 h 6858000"/>
              <a:gd name="connsiteX1" fmla="*/ 0 w 7092985"/>
              <a:gd name="connsiteY1" fmla="*/ 6858000 h 6858000"/>
              <a:gd name="connsiteX2" fmla="*/ 0 w 7092985"/>
              <a:gd name="connsiteY2" fmla="*/ 0 h 6858000"/>
              <a:gd name="connsiteX3" fmla="*/ 3916831 w 7092985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92985" h="6858000">
                <a:moveTo>
                  <a:pt x="7092985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3916831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B23E630-46FC-4DC5-89E5-4644432F15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5529943" cy="1325563"/>
          </a:xfrm>
        </p:spPr>
        <p:txBody>
          <a:bodyPr>
            <a:normAutofit/>
          </a:bodyPr>
          <a:lstStyle/>
          <a:p>
            <a:r>
              <a:rPr lang="nl-NL">
                <a:solidFill>
                  <a:schemeClr val="bg1"/>
                </a:solidFill>
              </a:rPr>
              <a:t>‘Gebruik van telefoons is niet toegestaan’</a:t>
            </a:r>
            <a:endParaRPr lang="en-GB">
              <a:solidFill>
                <a:schemeClr val="bg1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838199" y="1825625"/>
            <a:ext cx="4128169" cy="3399518"/>
          </a:xfrm>
        </p:spPr>
        <p:txBody>
          <a:bodyPr>
            <a:normAutofit/>
          </a:bodyPr>
          <a:lstStyle/>
          <a:p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064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Tijdelijke aanduiding voor inhoud 3">
            <a:extLst>
              <a:ext uri="{FF2B5EF4-FFF2-40B4-BE49-F238E27FC236}">
                <a16:creationId xmlns:a16="http://schemas.microsoft.com/office/drawing/2014/main" id="{B1B03510-6230-4739-8458-6BC8705B8F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2985" y="2147624"/>
            <a:ext cx="4260814" cy="3381598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4965EAE-E41A-435F-B993-07E824B6C97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0"/>
            <a:ext cx="7539895" cy="6858000"/>
          </a:xfrm>
          <a:custGeom>
            <a:avLst/>
            <a:gdLst>
              <a:gd name="connsiteX0" fmla="*/ 7539895 w 7539895"/>
              <a:gd name="connsiteY0" fmla="*/ 6858000 h 6858000"/>
              <a:gd name="connsiteX1" fmla="*/ 0 w 7539895"/>
              <a:gd name="connsiteY1" fmla="*/ 6858000 h 6858000"/>
              <a:gd name="connsiteX2" fmla="*/ 0 w 7539895"/>
              <a:gd name="connsiteY2" fmla="*/ 0 h 6858000"/>
              <a:gd name="connsiteX3" fmla="*/ 4363741 w 7539895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39895" h="6858000">
                <a:moveTo>
                  <a:pt x="7539895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4363741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52F8994-E6D4-4311-9548-C3607BC4364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7092985" cy="6858000"/>
          </a:xfrm>
          <a:custGeom>
            <a:avLst/>
            <a:gdLst>
              <a:gd name="connsiteX0" fmla="*/ 7092985 w 7092985"/>
              <a:gd name="connsiteY0" fmla="*/ 6858000 h 6858000"/>
              <a:gd name="connsiteX1" fmla="*/ 0 w 7092985"/>
              <a:gd name="connsiteY1" fmla="*/ 6858000 h 6858000"/>
              <a:gd name="connsiteX2" fmla="*/ 0 w 7092985"/>
              <a:gd name="connsiteY2" fmla="*/ 0 h 6858000"/>
              <a:gd name="connsiteX3" fmla="*/ 3916831 w 7092985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92985" h="6858000">
                <a:moveTo>
                  <a:pt x="7092985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3916831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2BED04D-9A0D-46FD-97BF-7817A9F83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5529943" cy="1325563"/>
          </a:xfrm>
        </p:spPr>
        <p:txBody>
          <a:bodyPr>
            <a:normAutofit/>
          </a:bodyPr>
          <a:lstStyle/>
          <a:p>
            <a:r>
              <a:rPr lang="nl-NL">
                <a:solidFill>
                  <a:schemeClr val="bg1"/>
                </a:solidFill>
              </a:rPr>
              <a:t>Wissel even uit</a:t>
            </a:r>
            <a:endParaRPr lang="en-GB">
              <a:solidFill>
                <a:schemeClr val="bg1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838199" y="1825625"/>
            <a:ext cx="4128169" cy="3399518"/>
          </a:xfrm>
        </p:spPr>
        <p:txBody>
          <a:bodyPr>
            <a:normAutofit/>
          </a:bodyPr>
          <a:lstStyle/>
          <a:p>
            <a:r>
              <a:rPr lang="en-US" b="1" dirty="0" err="1">
                <a:solidFill>
                  <a:schemeClr val="bg1"/>
                </a:solidFill>
              </a:rPr>
              <a:t>Welke</a:t>
            </a:r>
            <a:r>
              <a:rPr lang="en-US" b="1" dirty="0">
                <a:solidFill>
                  <a:schemeClr val="bg1"/>
                </a:solidFill>
              </a:rPr>
              <a:t> is </a:t>
            </a:r>
            <a:r>
              <a:rPr lang="en-US" b="1" dirty="0" err="1">
                <a:solidFill>
                  <a:schemeClr val="bg1"/>
                </a:solidFill>
              </a:rPr>
              <a:t>bijzonder</a:t>
            </a:r>
            <a:r>
              <a:rPr lang="en-US" b="1" dirty="0">
                <a:solidFill>
                  <a:schemeClr val="bg1"/>
                </a:solidFill>
              </a:rPr>
              <a:t>/</a:t>
            </a:r>
            <a:r>
              <a:rPr lang="en-US" b="1" dirty="0" err="1">
                <a:solidFill>
                  <a:schemeClr val="bg1"/>
                </a:solidFill>
              </a:rPr>
              <a:t>opvallend</a:t>
            </a:r>
            <a:r>
              <a:rPr lang="en-US" b="1" dirty="0">
                <a:solidFill>
                  <a:schemeClr val="bg1"/>
                </a:solidFill>
              </a:rPr>
              <a:t>?</a:t>
            </a:r>
          </a:p>
          <a:p>
            <a:r>
              <a:rPr lang="en-US" b="1" dirty="0" err="1">
                <a:solidFill>
                  <a:schemeClr val="bg1"/>
                </a:solidFill>
              </a:rPr>
              <a:t>Impliciet</a:t>
            </a:r>
            <a:r>
              <a:rPr lang="en-US" b="1" dirty="0">
                <a:solidFill>
                  <a:schemeClr val="bg1"/>
                </a:solidFill>
              </a:rPr>
              <a:t>/</a:t>
            </a:r>
            <a:r>
              <a:rPr lang="en-US" b="1" dirty="0" err="1">
                <a:solidFill>
                  <a:schemeClr val="bg1"/>
                </a:solidFill>
              </a:rPr>
              <a:t>expliciet</a:t>
            </a:r>
            <a:r>
              <a:rPr lang="en-US" b="1" dirty="0">
                <a:solidFill>
                  <a:schemeClr val="bg1"/>
                </a:solidFill>
              </a:rPr>
              <a:t>?</a:t>
            </a:r>
          </a:p>
          <a:p>
            <a:pPr marL="0" indent="0">
              <a:buNone/>
            </a:pP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907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B0C72327-6EBB-4CDB-ACA5-9DE8A15E81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3529" b="-1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>
            <a:solidFill>
              <a:srgbClr val="6F55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el 1">
            <a:extLst>
              <a:ext uri="{FF2B5EF4-FFF2-40B4-BE49-F238E27FC236}">
                <a16:creationId xmlns:a16="http://schemas.microsoft.com/office/drawing/2014/main" id="{1B3815FD-8869-4BD6-983E-A9BE752DC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nl-NL" dirty="0"/>
              <a:t>Tags</a:t>
            </a:r>
            <a:endParaRPr lang="en-GB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87C2194-C9FE-4CD2-B573-F978090AE5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nl-NL" dirty="0"/>
              <a:t>‘Let op!’ bulderde de coach</a:t>
            </a:r>
          </a:p>
          <a:p>
            <a:r>
              <a:rPr lang="nl-NL" dirty="0"/>
              <a:t>‘Let op!’, fluisterde mijn vriendin mysterieus in mijn oor</a:t>
            </a:r>
          </a:p>
          <a:p>
            <a:r>
              <a:rPr lang="nl-NL" dirty="0"/>
              <a:t>‘Let op’, gebood de leraar vriendelijk maar dringend</a:t>
            </a:r>
          </a:p>
          <a:p>
            <a:endParaRPr lang="nl-NL" sz="2000" dirty="0"/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472489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>
            <a:extLst>
              <a:ext uri="{FF2B5EF4-FFF2-40B4-BE49-F238E27FC236}">
                <a16:creationId xmlns:a16="http://schemas.microsoft.com/office/drawing/2014/main" id="{9DE5F2FC-A913-4A8D-8BDD-5E89BACB27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02" r="4337"/>
          <a:stretch/>
        </p:blipFill>
        <p:spPr>
          <a:xfrm>
            <a:off x="6090613" y="640082"/>
            <a:ext cx="5461724" cy="5577837"/>
          </a:xfrm>
          <a:prstGeom prst="rect">
            <a:avLst/>
          </a:prstGeom>
          <a:effectLst/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01544BD4-F38B-4A5B-8B48-5932E4AD6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5127031" cy="1676603"/>
          </a:xfrm>
        </p:spPr>
        <p:txBody>
          <a:bodyPr>
            <a:normAutofit/>
          </a:bodyPr>
          <a:lstStyle/>
          <a:p>
            <a:r>
              <a:rPr lang="nl-NL" dirty="0"/>
              <a:t>Maak opdracht 4</a:t>
            </a:r>
            <a:endParaRPr lang="en-GB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F31A53B-F690-470A-BF29-49A58E8F16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438400"/>
            <a:ext cx="5127029" cy="3785419"/>
          </a:xfrm>
        </p:spPr>
        <p:txBody>
          <a:bodyPr>
            <a:normAutofit/>
          </a:bodyPr>
          <a:lstStyle/>
          <a:p>
            <a:r>
              <a:rPr lang="nl-NL" sz="2600"/>
              <a:t>Zet in de derde kolom achter elke of enkele van de tien uitspraken op jullie papier tags waarmee je aangeeft;</a:t>
            </a:r>
          </a:p>
          <a:p>
            <a:r>
              <a:rPr lang="nl-NL" sz="2600"/>
              <a:t>HOE</a:t>
            </a:r>
          </a:p>
          <a:p>
            <a:r>
              <a:rPr lang="nl-NL" sz="2600"/>
              <a:t>OP WELKE TOON</a:t>
            </a:r>
          </a:p>
          <a:p>
            <a:endParaRPr lang="nl-NL" sz="2600"/>
          </a:p>
          <a:p>
            <a:r>
              <a:rPr lang="nl-NL" sz="2600"/>
              <a:t>IS de tag NOODZAKELIJK? Kolom 4</a:t>
            </a:r>
            <a:endParaRPr lang="en-GB" sz="2600"/>
          </a:p>
        </p:txBody>
      </p:sp>
    </p:spTree>
    <p:extLst>
      <p:ext uri="{BB962C8B-B14F-4D97-AF65-F5344CB8AC3E}">
        <p14:creationId xmlns:p14="http://schemas.microsoft.com/office/powerpoint/2010/main" val="11856127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ijdelijke aanduiding voor inhoud 3">
            <a:extLst>
              <a:ext uri="{FF2B5EF4-FFF2-40B4-BE49-F238E27FC236}">
                <a16:creationId xmlns:a16="http://schemas.microsoft.com/office/drawing/2014/main" id="{6E398C82-C2A4-49A1-8492-1E418683AC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Down Arrow 7">
            <a:extLst>
              <a:ext uri="{FF2B5EF4-FFF2-40B4-BE49-F238E27FC236}">
                <a16:creationId xmlns:a16="http://schemas.microsoft.com/office/drawing/2014/main" id="{B547373F-AF2E-4907-B442-9F902B387FD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0100" y="-4763"/>
            <a:ext cx="3333749" cy="3338514"/>
          </a:xfrm>
          <a:prstGeom prst="downArrow">
            <a:avLst>
              <a:gd name="adj1" fmla="val 100000"/>
              <a:gd name="adj2" fmla="val 26890"/>
            </a:avLst>
          </a:prstGeom>
          <a:solidFill>
            <a:schemeClr val="tx1">
              <a:lumMod val="85000"/>
              <a:lumOff val="15000"/>
            </a:schemeClr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017EE03-2BD8-46C7-93BB-0F291F3E8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0501"/>
            <a:ext cx="2886075" cy="2486024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>
                <a:solidFill>
                  <a:schemeClr val="bg1"/>
                </a:solidFill>
              </a:rPr>
              <a:t>Kunnen we de toon raden?</a:t>
            </a:r>
          </a:p>
        </p:txBody>
      </p:sp>
    </p:spTree>
    <p:extLst>
      <p:ext uri="{BB962C8B-B14F-4D97-AF65-F5344CB8AC3E}">
        <p14:creationId xmlns:p14="http://schemas.microsoft.com/office/powerpoint/2010/main" val="27400862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A8AA5BC-4F7A-4226-8F99-6D824B226A9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E5445C6-DD42-4979-86FF-03730E8C6DB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734" y="321733"/>
            <a:ext cx="11573488" cy="6214534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127000" cap="sq" cmpd="thinThick">
            <a:solidFill>
              <a:schemeClr val="bg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5000665-DFC7-417E-8FD7-516A0F15C975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4400" y="4109417"/>
            <a:ext cx="2743200" cy="0"/>
          </a:xfrm>
          <a:prstGeom prst="line">
            <a:avLst/>
          </a:prstGeom>
          <a:ln w="12700">
            <a:solidFill>
              <a:schemeClr val="tx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el 1">
            <a:extLst>
              <a:ext uri="{FF2B5EF4-FFF2-40B4-BE49-F238E27FC236}">
                <a16:creationId xmlns:a16="http://schemas.microsoft.com/office/drawing/2014/main" id="{3DA27D56-806B-4AA2-A542-B718B2470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122362"/>
            <a:ext cx="9144000" cy="284003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Nu </a:t>
            </a:r>
            <a:r>
              <a:rPr lang="en-US" sz="5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jij</a:t>
            </a:r>
            <a:r>
              <a:rPr lang="en-US" sz="5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: </a:t>
            </a:r>
            <a:r>
              <a:rPr lang="en-US" sz="58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opdracht</a:t>
            </a:r>
            <a:r>
              <a:rPr lang="en-US" sz="5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6!</a:t>
            </a:r>
          </a:p>
        </p:txBody>
      </p:sp>
    </p:spTree>
    <p:extLst>
      <p:ext uri="{BB962C8B-B14F-4D97-AF65-F5344CB8AC3E}">
        <p14:creationId xmlns:p14="http://schemas.microsoft.com/office/powerpoint/2010/main" val="19032487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Tijdelijke aanduiding voor inhoud 3">
            <a:extLst>
              <a:ext uri="{FF2B5EF4-FFF2-40B4-BE49-F238E27FC236}">
                <a16:creationId xmlns:a16="http://schemas.microsoft.com/office/drawing/2014/main" id="{B1B03510-6230-4739-8458-6BC8705B8F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2985" y="2147624"/>
            <a:ext cx="4260814" cy="3381598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4965EAE-E41A-435F-B993-07E824B6C97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0"/>
            <a:ext cx="7539895" cy="6858000"/>
          </a:xfrm>
          <a:custGeom>
            <a:avLst/>
            <a:gdLst>
              <a:gd name="connsiteX0" fmla="*/ 7539895 w 7539895"/>
              <a:gd name="connsiteY0" fmla="*/ 6858000 h 6858000"/>
              <a:gd name="connsiteX1" fmla="*/ 0 w 7539895"/>
              <a:gd name="connsiteY1" fmla="*/ 6858000 h 6858000"/>
              <a:gd name="connsiteX2" fmla="*/ 0 w 7539895"/>
              <a:gd name="connsiteY2" fmla="*/ 0 h 6858000"/>
              <a:gd name="connsiteX3" fmla="*/ 4363741 w 7539895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39895" h="6858000">
                <a:moveTo>
                  <a:pt x="7539895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4363741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52F8994-E6D4-4311-9548-C3607BC4364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0"/>
            <a:ext cx="7092985" cy="6858000"/>
          </a:xfrm>
          <a:custGeom>
            <a:avLst/>
            <a:gdLst>
              <a:gd name="connsiteX0" fmla="*/ 7092985 w 7092985"/>
              <a:gd name="connsiteY0" fmla="*/ 6858000 h 6858000"/>
              <a:gd name="connsiteX1" fmla="*/ 0 w 7092985"/>
              <a:gd name="connsiteY1" fmla="*/ 6858000 h 6858000"/>
              <a:gd name="connsiteX2" fmla="*/ 0 w 7092985"/>
              <a:gd name="connsiteY2" fmla="*/ 0 h 6858000"/>
              <a:gd name="connsiteX3" fmla="*/ 3916831 w 7092985"/>
              <a:gd name="connsiteY3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92985" h="6858000">
                <a:moveTo>
                  <a:pt x="7092985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3916831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2BED04D-9A0D-46FD-97BF-7817A9F83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5529943" cy="1325563"/>
          </a:xfrm>
        </p:spPr>
        <p:txBody>
          <a:bodyPr>
            <a:normAutofit/>
          </a:bodyPr>
          <a:lstStyle/>
          <a:p>
            <a:r>
              <a:rPr lang="nl-NL">
                <a:solidFill>
                  <a:schemeClr val="bg1"/>
                </a:solidFill>
              </a:rPr>
              <a:t>Wissel even uit</a:t>
            </a:r>
            <a:endParaRPr lang="en-GB">
              <a:solidFill>
                <a:schemeClr val="bg1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838199" y="1825625"/>
            <a:ext cx="4128169" cy="3399518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Lees </a:t>
            </a:r>
            <a:r>
              <a:rPr lang="en-US" b="1" dirty="0" err="1">
                <a:solidFill>
                  <a:schemeClr val="bg1"/>
                </a:solidFill>
              </a:rPr>
              <a:t>je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dialoog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voor</a:t>
            </a:r>
            <a:r>
              <a:rPr lang="en-US" b="1" dirty="0">
                <a:solidFill>
                  <a:schemeClr val="bg1"/>
                </a:solidFill>
              </a:rPr>
              <a:t> in </a:t>
            </a:r>
            <a:r>
              <a:rPr lang="en-US" b="1" dirty="0" err="1">
                <a:solidFill>
                  <a:schemeClr val="bg1"/>
                </a:solidFill>
              </a:rPr>
              <a:t>je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groepje</a:t>
            </a:r>
            <a:r>
              <a:rPr lang="en-US" b="1" dirty="0">
                <a:solidFill>
                  <a:schemeClr val="bg1"/>
                </a:solidFill>
              </a:rPr>
              <a:t>.</a:t>
            </a:r>
          </a:p>
          <a:p>
            <a:r>
              <a:rPr lang="en-US" b="1" dirty="0" err="1">
                <a:solidFill>
                  <a:schemeClr val="bg1"/>
                </a:solidFill>
              </a:rPr>
              <a:t>Willen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jullie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er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een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delen</a:t>
            </a:r>
            <a:r>
              <a:rPr lang="en-US" b="1" dirty="0">
                <a:solidFill>
                  <a:schemeClr val="bg1"/>
                </a:solidFill>
              </a:rPr>
              <a:t>?</a:t>
            </a:r>
          </a:p>
          <a:p>
            <a:pPr marL="0" indent="0">
              <a:buNone/>
            </a:pP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043646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141</Words>
  <Application>Microsoft Office PowerPoint</Application>
  <PresentationFormat>Breedbeeld</PresentationFormat>
  <Paragraphs>25</Paragraphs>
  <Slides>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Kantoorthema</vt:lpstr>
      <vt:lpstr>Dialoog schrijven</vt:lpstr>
      <vt:lpstr>Hoe zei je?</vt:lpstr>
      <vt:lpstr>‘Gebruik van telefoons is niet toegestaan’</vt:lpstr>
      <vt:lpstr>Wissel even uit</vt:lpstr>
      <vt:lpstr>Tags</vt:lpstr>
      <vt:lpstr>Maak opdracht 4</vt:lpstr>
      <vt:lpstr>Kunnen we de toon raden?</vt:lpstr>
      <vt:lpstr>Nu jij: opdracht 6!</vt:lpstr>
      <vt:lpstr>Wissel even uit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Dialoog schrijven</dc:title>
  <dc:creator>Anouk</dc:creator>
  <cp:lastModifiedBy>Anouk ten Peze</cp:lastModifiedBy>
  <cp:revision>9</cp:revision>
  <dcterms:created xsi:type="dcterms:W3CDTF">2017-11-16T13:50:00Z</dcterms:created>
  <dcterms:modified xsi:type="dcterms:W3CDTF">2021-11-16T18:21:44Z</dcterms:modified>
</cp:coreProperties>
</file>