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tags/tag7.xml" ContentType="application/vnd.openxmlformats-officedocument.presentationml.tags+xml"/>
  <Override PartName="/ppt/notesSlides/notesSlide14.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tags/tag8.xml" ContentType="application/vnd.openxmlformats-officedocument.presentationml.tags+xml"/>
  <Override PartName="/ppt/notesSlides/notesSlide15.xml" ContentType="application/vnd.openxmlformats-officedocument.presentationml.notesSlide+xml"/>
  <Override PartName="/ppt/ink/ink16.xml" ContentType="application/inkml+xml"/>
  <Override PartName="/ppt/ink/ink17.xml" ContentType="application/inkml+xml"/>
  <Override PartName="/ppt/ink/ink18.xml" ContentType="application/inkml+xml"/>
  <Override PartName="/ppt/tags/tag9.xml" ContentType="application/vnd.openxmlformats-officedocument.presentationml.tags+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tags/tag11.xml" ContentType="application/vnd.openxmlformats-officedocument.presentationml.tags+xml"/>
  <Override PartName="/ppt/notesSlides/notesSlide18.xml" ContentType="application/vnd.openxmlformats-officedocument.presentationml.notesSlide+xml"/>
  <Override PartName="/ppt/tags/tag12.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1"/>
  </p:sldMasterIdLst>
  <p:notesMasterIdLst>
    <p:notesMasterId r:id="rId21"/>
  </p:notesMasterIdLst>
  <p:sldIdLst>
    <p:sldId id="343" r:id="rId2"/>
    <p:sldId id="298" r:id="rId3"/>
    <p:sldId id="348" r:id="rId4"/>
    <p:sldId id="347" r:id="rId5"/>
    <p:sldId id="260" r:id="rId6"/>
    <p:sldId id="286" r:id="rId7"/>
    <p:sldId id="302" r:id="rId8"/>
    <p:sldId id="317" r:id="rId9"/>
    <p:sldId id="338" r:id="rId10"/>
    <p:sldId id="339" r:id="rId11"/>
    <p:sldId id="312" r:id="rId12"/>
    <p:sldId id="314" r:id="rId13"/>
    <p:sldId id="316" r:id="rId14"/>
    <p:sldId id="333" r:id="rId15"/>
    <p:sldId id="350" r:id="rId16"/>
    <p:sldId id="322" r:id="rId17"/>
    <p:sldId id="344" r:id="rId18"/>
    <p:sldId id="345" r:id="rId19"/>
    <p:sldId id="323" r:id="rId20"/>
  </p:sldIdLst>
  <p:sldSz cx="9907588"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294"/>
    <p:restoredTop sz="79004"/>
  </p:normalViewPr>
  <p:slideViewPr>
    <p:cSldViewPr snapToGrid="0" snapToObjects="1">
      <p:cViewPr varScale="1">
        <p:scale>
          <a:sx n="74" d="100"/>
          <a:sy n="74" d="100"/>
        </p:scale>
        <p:origin x="931" y="62"/>
      </p:cViewPr>
      <p:guideLst/>
    </p:cSldViewPr>
  </p:slideViewPr>
  <p:outlineViewPr>
    <p:cViewPr>
      <p:scale>
        <a:sx n="33" d="100"/>
        <a:sy n="33" d="100"/>
      </p:scale>
      <p:origin x="0" y="-2616"/>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3T21:25:02.647"/>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1 755,'15'85,"13"-58,-8-20,9-29,-5 51,-3 6,4 3,2 13,-7-13,13 23,-4-13,22 33,-19-37,3 2,1 3,2 1,11 12,1 1,-2-1,2 1,9 11,2 0,-5-8,1-1,9 6,1-2,-7-11,1-2,2-1,2-1,2-1,2-3,0-6,2-3,-4-3,3-1,9 1,0-2,-7-8,-1-2,5 3,0-1,-12-7,1-1,6 1,0-1,-2-4,-1-1,3 0,2-2,8-2,1-3,-8-3,-1-1,-5-2,1 0,7 0,-1-1,-13 0,0 0,8-1,0 0,-12-1,-1 0,9 0,0-1,-5 0,-1 0,1-1,0 1,6 1,-1 0,-8 0,-1 0,-1 0,0 0,6 0,-1-1,-5-1,0 0,8 0,-1 1,-8-3,1-1,7 0,2-2,-6-4,0-1,-1 1,1-2,6-3,-2-2,-10 1,-3 0,1-1,0-1,3-4,-1-1,30-21,0-5,-24 8,-8 0,0-3,-4 3,12-11,-14 14,7-8,-5 7,1-3,3 0,-1 0,0 1,3-1,-11 4,11-10,-11 1,9-8,-4 2,-2 1,-2-3,5 0,-5 4,16-6,-4 3,4-9,3-8,-5-8,-26 36,0-2,-1-4,0 1,-5 3,-2-1,2-3,-2 1,10-36,2-6,-8 10,-3 9,-3 6,-5 9,1 5,0 1,1 2,2-4,-1 7,-3 7,-7 15,-2 11,-5 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3.089"/>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485 214,'-37'35,"7"-6,17-16,1-2,2-2,-5 6,5-4,-2 3,4-2,2 1,-1 2,4 0,0 5,3-2,0 1,0-1,0-1,0 4,0-3,0-1,0-4,2 8,-2-5,1 8,0-8,-1 6,2 1,-2-1,0 5,0-4,0 6,-2 0,2-1,-2 1,2-2,0-3,-1-1,1 0,-4 0,-1 3,-5 3,0 0,-2 1,0-3,0-1,-4 3,-1-3,-2 4,-1-2,2 0,0 4,5-4,-2 8,5-4,0 5,2-3,1 4,2-3,0 3,3-5,-1-6,3-7,-1-8,17-56,-7 14,12-48,-11 30,-3-6,0-4,-1-5,-4 0,-2-11,-3-8,-1-13,1 43,-1-2,0 0,0-1,-3-1,0 1,0 2,-1 0,-11-45,6 21,0 4,2 15,1-5,0 8,3 6,4 8,-1 10,2 8,0 7,32 19,-3 5,28 11,-7-1,2 2,8 1,1 4,19 0,8-3,-38-10,2 0,3-4,0-2,-1 2,1 0,5-4,0-1,1 2,0-1,-7-2,1 0,3-1,0 0,30 3,-6-4,-26 2,-25-2,-20 0,4 1,8 2,6 0,13 2,7 0,12-1,12 1,-12-1,-4-2,-19-1,-4-1,-3 2,-1-1,-3 1,3 1,-4-3,2 2,-7-2,-1 1,-4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4.901"/>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1 203,'73'-21,"1"2,-2 4,-14 5,-16 0,-7 2,0 1,-5-1,9 1,-4-3,10 3,5-7,7 4,3-3,10 3,-13 1,-2 2,-19 1,-10 2,-10 1,-6 1,6 0,-2 1,9 2,-4 1,4 8,6 4,0 9,9 11,1 11,7 11,0 11,3 9,3 7,-2 3,-2-6,-4 3,-1-9,-1 0,-1-7,-9-12,-6-8,-1-8,-11-12,0-6,-6-7,-1-2,3 1,0-1,1 3,1-3,-4-1,2-2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0:55:09.836"/>
    </inkml:context>
    <inkml:brush xml:id="br0">
      <inkml:brushProperty name="width" value="0.3" units="cm"/>
      <inkml:brushProperty name="height" value="0.6" units="cm"/>
      <inkml:brushProperty name="color" value="#FF2500"/>
      <inkml:brushProperty name="tip" value="rectangle"/>
      <inkml:brushProperty name="rasterOp" value="maskPen"/>
    </inkml:brush>
  </inkml:definitions>
  <inkml:trace contextRef="#ctx0" brushRef="#br0">1018 0,'0'64,"3"1,1-24,3 11,1-4,1 6,0-6,1-1,-2 2,2-3,-3 8,3-6,-2 1,-2-4,-1-6,-2-1,1-7,-3 2,1-2,-2 2,0-4,1 0,-1 0,2 4,-2-4,0 2,0-2,0 4,0 1,1 2,0 5,2 1,-3 5,3-7,-3 4,2-3,-1 4,0 5,0-3,1 3,-2-3,2 3,-2 2,0 3,0 5,0 5,0-2,0 9,0 3,0 9,1 7,0 2,1 4,-2-1,0 3,0-3,0 3,0-46,0 0,0-2,0-1,0 48,2-1,-2-1,2 2,-2-46,0 0,1 0,0 0,1 3,0 0,1 5,-1 0,2-1,1 2,-1 2,1 0,0 2,0 0,0 2,-1 0,0 1,-1-2,-1-6,0-2,0 4,1 0,-1-8,0 0,-1 4,0 0,1-1,0-1,-1-3,1 0,-1-2,0 1,0-1,0-1,-1 47,0 0,-2 1,1-6,-4-5,4-19,-2-10,1-4,1 9,0 3,1 6,-2-6,2 1,-2 3,2-6,0-2,0-5,0-13,0 3,0-12,0-3,0-7,0-8,0-3,0 1,0 1,-1 1,0 1,-27-49,-2 4,-28-44,4 17,-4-4,0 6,-2-2,2 7,8 0,5 6,5 1,3 8,1-1,-4-1,1 3,-8-8,0 13,0-4,1 10,4-3,6 3,1-2,5 4,-5-2,2-1,-3 0,6-1,5 6,8 5,6 6,0-7,38 53,-5-12,9 10,4 7,-1-4,2 2,9 6,4 3,7 9,1 1,5 0,2 1,2 5,-1-2,-11-13,0-3,1 0,-3-5,17 13,-7-14,-25-14,-9-12,-8-6,-4-9,-2 3,1-6,2 2,11-6,8-1,7-8,6-1,-3-4,0-1,-10 7,5-4,-4-2,10-9,4-8,6-3,-1-1,4 0,-1-4,3 4,-2-6,11 0,7-2,-32 20,1 0,0 1,0 0,-2 2,-1-1,27-16,-10 5,-15 8,-4 4,-13 5,-3 5,-9 3,-3 4,-4 2</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0:55:13.076"/>
    </inkml:context>
    <inkml:brush xml:id="br0">
      <inkml:brushProperty name="width" value="0.3" units="cm"/>
      <inkml:brushProperty name="height" value="0.6" units="cm"/>
      <inkml:brushProperty name="color" value="#FF2500"/>
      <inkml:brushProperty name="tip" value="rectangle"/>
      <inkml:brushProperty name="rasterOp" value="maskPen"/>
    </inkml:brush>
  </inkml:definitions>
  <inkml:trace contextRef="#ctx0" brushRef="#br0">1221 1,'-47'29,"3"-2,19-11,-5 6,-5 3,-10 12,-4 9,-3 4,4 6,-1 2,-1 0,-2 2,-4-7,0 1,-7-2,6-2,-15-2,11-3,-6-4,17-9,11-8,17-10,7-4,5-35,-1 21,-2-23,-5 36,-4 3,-2 4,5 0,7-7,4 1,54-57,6 5,1-6,6-6,0 4,0-1,6-4,-1-2,1-2,-3-1,-9 8,-4 1,-7 6,-4 2,10-20,-15 17,-15 18,-8 10,-6 12,18 19,10 11,38 20,-27-19,3 2,8 5,4 2,9 6,2 2,2 7,2 1,9 4,2 1,-4-2,0 0,4 1,-1-1,-6-4,-3-1,-2-2,-2-1,-10-6,-3-1,-4-3,-2-2,32 21,-41-23,1 0,36 21,-38-21,-1-1,33 17,-11-2,-10-11,-14-7,-11-10,-14-8,-4-4,9 17,8 3,21 23,4-1,4 0,-9-3,-7-15,-16-7,-10-14,-8-5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0:55:30.615"/>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1192 1,'-2'92,"2"-7,0-22,3 4,0 11,2 8,-2-33,-1 0,6 44,-5-37,1 2,0-4,1 0,0 7,1 1,-1 3,0 1,1-1,0 0,-1 2,1-1,-1 0,0 0,2-1,0-1,-1-1,0 0,0 3,0 0,0-2,1 1,-1 4,0-2,1-5,0 0,2 6,-1 0,-2-1,0 0,2 3,0 1,-2 6,-1 1,-1-6,1 0,2 3,0 0,-2-1,1 1,1 0,0 0,1-2,-2 1,-1 5,-1 1,1-5,1 1,-2 7,0 0,0-10,0 0,2 10,-1 0,-1-6,-2 1,3 8,0 3,-3 2,-1 1,0-29,0 0,-1 0,0 1,0-1,0 0,1 1,0 0,-1 0,1 29,-1-2,1-3,0-1,-1-1,0-2,0-7,0-3,0-7,0-1,0-1,0-1,-1-5,0-1,0 3,-1 1,0-6,0 0,0-4,1 0,-1-5,0 0,2 46,-2-1,0-10,2-3,-2-7,2-4,0-8,0 0,0-11,-2-3,2-13,-2-10,1-12,-18 0,4-10,-14 4,5-8,-3-10,-12-8,-9-17,-18-12,-5-8,-7-7,6 1,3-6,6 3,24 27,-2-3,-6-4,-4 1,-9-2,-3 1,-4-5,-1 2,3 12,1 2,8 3,3 2,-32-7,26 4,20 13,16 1,7 9,7 1,52 20,18 13,1-2,6 2,-4 1,3 3,-5-4,5 0,1 2,5 5,2 2,0-1,2-1,2-1,0 2,8 5,1 1,-4-2,-16-10,-4-2,1 0,2 1,0 1,-4-3,9 1,-2-3,-2-1,-2-3,25 0,-10-5,-24-7,-17-6,-8 1,-5-3,-6 0,-8 0,3-1,7-5,11-6,15-12,7-9,0-7,7-11,-4 0,16-12,-5 5,5-3,-7 3,1 1,1-1,7 2,-37 25,2 1,4-1,0 0,2-1,1-1,-2 1,1 0,1 0,-1 0,-4 2,-2 2,40-30,-21 13,-10 5,-15 10,-3 3,-5 8,-7 4,-4 5,-4 3,-1 0,5-2,-5 1,2 0,-4 2</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0:55:33.337"/>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1270 243,'-61'34,"0"7,-2 4,0 9,-6 1,3 3,-4 3,13-7,-6 6,6-4,-9 6,4-5,-1-3,10-4,3-5,6-3,4-8,-3 0,4-6,0 1,9-9,3-3,7-4,0 0,4 0,1-3,3-2,56-48,8-3,3 0,5-4,-6 6,1 0,4-1,-1 0,0-3,0 1,-3 3,-2 1,-4 1,-2 1,-5 4,-2 1,25-24,-3 2,-16 15,4 1,-16 12,4-1,-6 3,-4 0,1 5,-6-2,4 4,-4-2,2-1,3-2,-1 0,8-9,3 0,1-6,2 6,-12 6,-6 8,-8 8,-8 4,18 16,15 9,41 22,-25-12,3 2,7 1,2 0,5 2,1 2,5 4,1 2,-4-2,1 0,5 3,0 1,-5-3,-2 0,0-4,0 0,-1 0,1-1,9 4,2 0,-25-15,2 0,0-1,2 2,1-1,-1 0,0-1,-1 0,-1 0,16 9,-2-1,-6 1,-5-1,-17-9,-2 1,-3 2,-2 0,28 13,1 3,-6-9,-1 0,-1-4,-4 0,-3-5,-12-3,-14-5,-7-5,-9-1,-2-2,1 0,0 1,2-1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3T21:25:02.647"/>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1 755,'15'85,"13"-58,-8-20,9-29,-5 51,-3 6,4 3,2 13,-7-13,13 23,-4-13,22 33,-19-37,3 2,1 3,2 1,11 12,1 1,-2-1,2 1,9 11,2 0,-5-8,1-1,9 6,1-2,-7-11,1-2,2-1,2-1,2-1,2-3,0-6,2-3,-4-3,3-1,9 1,0-2,-7-8,-1-2,5 3,0-1,-12-7,1-1,6 1,0-1,-2-4,-1-1,3 0,2-2,8-2,1-3,-8-3,-1-1,-5-2,1 0,7 0,-1-1,-13 0,0 0,8-1,0 0,-12-1,-1 0,9 0,0-1,-5 0,-1 0,1-1,0 1,6 1,-1 0,-8 0,-1 0,-1 0,0 0,6 0,-1-1,-5-1,0 0,8 0,-1 1,-8-3,1-1,7 0,2-2,-6-4,0-1,-1 1,1-2,6-3,-2-2,-10 1,-3 0,1-1,0-1,3-4,-1-1,30-21,0-5,-24 8,-8 0,0-3,-4 3,12-11,-14 14,7-8,-5 7,1-3,3 0,-1 0,0 1,3-1,-11 4,11-10,-11 1,9-8,-4 2,-2 1,-2-3,5 0,-5 4,16-6,-4 3,4-9,3-8,-5-8,-26 36,0-2,-1-4,0 1,-5 3,-2-1,2-3,-2 1,10-36,2-6,-8 10,-3 9,-3 6,-5 9,1 5,0 1,1 2,2-4,-1 7,-3 7,-7 15,-2 11,-5 6</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3.089"/>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485 214,'-37'35,"7"-6,17-16,1-2,2-2,-5 6,5-4,-2 3,4-2,2 1,-1 2,4 0,0 5,3-2,0 1,0-1,0-1,0 4,0-3,0-1,0-4,2 8,-2-5,1 8,0-8,-1 6,2 1,-2-1,0 5,0-4,0 6,-2 0,2-1,-2 1,2-2,0-3,-1-1,1 0,-4 0,-1 3,-5 3,0 0,-2 1,0-3,0-1,-4 3,-1-3,-2 4,-1-2,2 0,0 4,5-4,-2 8,5-4,0 5,2-3,1 4,2-3,0 3,3-5,-1-6,3-7,-1-8,17-56,-7 14,12-48,-11 30,-3-6,0-4,-1-5,-4 0,-2-11,-3-8,-1-13,1 43,-1-2,0 0,0-1,-3-1,0 1,0 2,-1 0,-11-45,6 21,0 4,2 15,1-5,0 8,3 6,4 8,-1 10,2 8,0 7,32 19,-3 5,28 11,-7-1,2 2,8 1,1 4,19 0,8-3,-38-10,2 0,3-4,0-2,-1 2,1 0,5-4,0-1,1 2,0-1,-7-2,1 0,3-1,0 0,30 3,-6-4,-26 2,-25-2,-20 0,4 1,8 2,6 0,13 2,7 0,12-1,12 1,-12-1,-4-2,-19-1,-4-1,-3 2,-1-1,-3 1,3 1,-4-3,2 2,-7-2,-1 1,-4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4.901"/>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1 203,'73'-21,"1"2,-2 4,-14 5,-16 0,-7 2,0 1,-5-1,9 1,-4-3,10 3,5-7,7 4,3-3,10 3,-13 1,-2 2,-19 1,-10 2,-10 1,-6 1,6 0,-2 1,9 2,-4 1,4 8,6 4,0 9,9 11,1 11,7 11,0 11,3 9,3 7,-2 3,-2-6,-4 3,-1-9,-1 0,-1-7,-9-12,-6-8,-1-8,-11-12,0-6,-6-7,-1-2,3 1,0-1,1 3,1-3,-4-1,2-2</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1:35:46.280"/>
    </inkml:context>
    <inkml:brush xml:id="br0">
      <inkml:brushProperty name="width" value="0.3" units="cm"/>
      <inkml:brushProperty name="height" value="0.6" units="cm"/>
      <inkml:brushProperty name="color" value="#FF2500"/>
      <inkml:brushProperty name="tip" value="rectangle"/>
      <inkml:brushProperty name="rasterOp" value="maskPen"/>
    </inkml:brush>
  </inkml:definitions>
  <inkml:trace contextRef="#ctx0" brushRef="#br0">1018 0,'0'64,"3"1,1-24,3 11,1-4,1 6,0-6,1-1,-2 2,2-3,-3 8,3-6,-2 1,-2-4,-1-6,-2-1,1-7,-3 2,1-2,-2 2,0-4,1 0,-1 0,2 4,-2-4,0 2,0-2,0 4,0 1,1 2,0 5,2 1,-3 5,3-7,-3 4,2-3,-1 4,0 5,0-3,1 3,-2-3,2 3,-2 2,0 3,0 5,0 5,0-2,0 9,0 3,0 9,1 7,0 2,1 4,-2-1,0 3,0-3,0 3,0-46,0 0,0-2,0-1,0 48,2-1,-2-1,2 2,-2-46,0 0,1 0,0 0,1 3,0 0,1 5,-1 0,2-1,1 2,-1 2,1 0,0 2,0 0,0 2,-1 0,0 1,-1-2,-1-6,0-2,0 4,1 0,-1-8,0 0,-1 4,0 0,1-1,0-1,-1-3,1 0,-1-2,0 1,0-1,0-1,-1 47,0 0,-2 1,1-6,-4-5,4-19,-2-10,1-4,1 9,0 3,1 6,-2-6,2 1,-2 3,2-6,0-2,0-5,0-13,0 3,0-12,0-3,0-7,0-8,0-3,0 1,0 1,-1 1,0 1,-27-49,-2 4,-28-44,4 17,-4-4,0 6,-2-2,2 7,8 0,5 6,5 1,3 8,1-1,-4-1,1 3,-8-8,0 13,0-4,1 10,4-3,6 3,1-2,5 4,-5-2,2-1,-3 0,6-1,5 6,8 5,6 6,0-7,38 53,-5-12,9 10,4 7,-1-4,2 2,9 6,4 3,7 9,1 1,5 0,2 1,2 5,-1-2,-11-13,0-3,1 0,-3-5,17 13,-7-14,-25-14,-9-12,-8-6,-4-9,-2 3,1-6,2 2,11-6,8-1,7-8,6-1,-3-4,0-1,-10 7,5-4,-4-2,10-9,4-8,6-3,-1-1,4 0,-1-4,3 4,-2-6,11 0,7-2,-32 20,1 0,0 1,0 0,-2 2,-1-1,27-16,-10 5,-15 8,-4 4,-13 5,-3 5,-9 3,-3 4,-4 2</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1:36:11.922"/>
    </inkml:context>
    <inkml:brush xml:id="br0">
      <inkml:brushProperty name="width" value="0.3" units="cm"/>
      <inkml:brushProperty name="height" value="0.6" units="cm"/>
      <inkml:brushProperty name="color" value="#FF2500"/>
      <inkml:brushProperty name="tip" value="rectangle"/>
      <inkml:brushProperty name="rasterOp" value="maskPen"/>
    </inkml:brush>
  </inkml:definitions>
  <inkml:trace contextRef="#ctx0" brushRef="#br0">1150 0,'-11'44,"0"-2,0-21,-1 0,-2-2,-1-3,1 0,-3 2,3-1,-5 7,0-2,-3 7,-5-1,3 3,-5 3,3-2,0 6,0-3,0 3,2-4,-2 2,5-4,-3 0,3 0,-5-1,6 1,-3-2,5 0,-3 1,2 5,-4 7,-7 7,-6 11,-7 7,-2-3,9-8,0 0,7-12,-2 5,-2-6,8-5,1-6,6-6,2-3,2-4,0-2,3-3,0-3,3 0,-4 2,5 0,-4 1,4-3,-1 4,0-3,0 3</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1:36:13.452"/>
    </inkml:context>
    <inkml:brush xml:id="br0">
      <inkml:brushProperty name="width" value="0.3" units="cm"/>
      <inkml:brushProperty name="height" value="0.6" units="cm"/>
      <inkml:brushProperty name="color" value="#FF2500"/>
      <inkml:brushProperty name="tip" value="rectangle"/>
      <inkml:brushProperty name="rasterOp" value="maskPen"/>
    </inkml:brush>
  </inkml:definitions>
  <inkml:trace contextRef="#ctx0" brushRef="#br0">0 1,'24'54,"6"4,9-4,16 19,-24-33,0 1,2 6,1 1,0 1,-1-1,-3-4,0-2,31 37,-18-25,-2-4,-16-19,-2 4,-1-4,1 5,11 6,9 1,7 8,0-8,-9-5,-9-7,-8-11,-8 4,2-4,-1 5,3 1,3 6,0 3,4 1,0-1,1-5,-1-1,-3-3,-2 1,0-3,0 2,-1-1,6 3,-3-1,9 10,3-2,2 9,5 0,-9-4,-10-14,-5-3,-10-13,4 4,-2-1,0-2</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1:36:58.385"/>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482 1,'-13'54,"4"1,12-8,-1 7,3 17,0 3,1 4,2 12,-3-4,-2-35,0 2,0 2,0 2,2 2,-1 1,0 0,0-1,3-1,0-2,-3-2,0 0,3 1,1 0,-4-3,1-1,2 7,1 0,0-3,1-1,0-2,1-1,1 0,1 0,7 42,-8-40,0 0,0-1,0 1,0 5,0 1,2 0,-1 0,2 4,0 1,0 3,1 1,0 0,1 0,-2 2,0 0,2 2,0 2,-2-1,-1 1,3 6,0 0,-4-6,-1 0,1 5,0 0,-2-2,0 0,-1 8,0 1,-2 3,-1 1,-1 4,0 1,-1-4,-1 0,-1 0,-1-1,2-4,-1 0,-2-1,0 0,0-4,0 0,-1 0,0 1,0-4,-1 1,-2 2,0-1,2-15,-1 0,0 6,1-1,1-14,0-1,1 6,0 0,0-3,0-1,-1-6,0 0,1 2,0 0,-4 41,4 5,-4-17,3-3,-4-10,2-3,-2-5,1-5,-1-1,0-1,0-5,0-2,1-9,-2-3,1-5,-2-2,2-6,0-5,2-6,-26-31,2-3,-27-34,6-1,-12-5,3-9,-6-3,10-1,-3-4,7 5,-3 1,3 11,5 6,6 8,5 4,4 4,3 6,-7-1,5 4,-8-5,5 5,3 1,4 8,8 5,4 8,50 34,-21-4,40 26,-24-5,12 7,9 13,-15-23,3 2,-2 2,2 1,12 5,1 1,-4 0,2-2,2 0,1-2,-9-5,1-3,4 1,0-3,26 15,4-4,-31-18,-17-8,-16-9,-13-8,17-36,-5 7,12-27,-4 9,-2 2,1-8,4 2,1-6,6-1,1-6,1 5,-3 0,-1 4,-2 4,1 6,-3 7,-9 11,-3 8,-12 9,-2 3</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5T11:37:01.354"/>
    </inkml:context>
    <inkml:brush xml:id="br0">
      <inkml:brushProperty name="width" value="0.3" units="cm"/>
      <inkml:brushProperty name="height" value="0.6" units="cm"/>
      <inkml:brushProperty name="color" value="#0069AF"/>
      <inkml:brushProperty name="tip" value="rectangle"/>
      <inkml:brushProperty name="rasterOp" value="maskPen"/>
    </inkml:brush>
  </inkml:definitions>
  <inkml:trace contextRef="#ctx0" brushRef="#br0">972 141,'-38'66,"-7"2,-4-10,-7 8,-6 4,4 1,-6 0,13-3,-1-6,9 0,2-6,-3 8,1-4,-5 3,0-3,1-4,2-1,5-7,8-4,4-8,9-7,8-8,3-9,48-55,11-16,-8 9,3-5,-2 6,0 0,1-1,-1-1,0 2,0-1,-2 3,-1 0,0 1,-2 0,-4 6,-1 1,28-33,-11 4,-14 16,-9 4,-2 6,-2 5,1 0,-2 1,1 4,-1-3,1 8,1-2,2 7,0-5,0 4,-4 4,-2 3,-8 7,-2 4,17 21,2 5,19 16,-2 2,0 7,7 7,0 13,5 11,-26-36,0 2,-5-1,1 2,7 4,-1 0,-6-5,0 0,7 6,1 0,-7-5,0 0,0-1,0-1,25 38,-8-12,6 2,-4-10,3-2,-1 0,-7-10,-7-9,-9-9,-6-7,-6-5,-2-4,-3-8,0 2,1 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3T21:25:02.647"/>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1 755,'15'85,"13"-58,-8-20,9-29,-5 51,-3 6,4 3,2 13,-7-13,13 23,-4-13,22 33,-19-37,3 2,1 3,2 1,11 12,1 1,-2-1,2 1,9 11,2 0,-5-8,1-1,9 6,1-2,-7-11,1-2,2-1,2-1,2-1,2-3,0-6,2-3,-4-3,3-1,9 1,0-2,-7-8,-1-2,5 3,0-1,-12-7,1-1,6 1,0-1,-2-4,-1-1,3 0,2-2,8-2,1-3,-8-3,-1-1,-5-2,1 0,7 0,-1-1,-13 0,0 0,8-1,0 0,-12-1,-1 0,9 0,0-1,-5 0,-1 0,1-1,0 1,6 1,-1 0,-8 0,-1 0,-1 0,0 0,6 0,-1-1,-5-1,0 0,8 0,-1 1,-8-3,1-1,7 0,2-2,-6-4,0-1,-1 1,1-2,6-3,-2-2,-10 1,-3 0,1-1,0-1,3-4,-1-1,30-21,0-5,-24 8,-8 0,0-3,-4 3,12-11,-14 14,7-8,-5 7,1-3,3 0,-1 0,0 1,3-1,-11 4,11-10,-11 1,9-8,-4 2,-2 1,-2-3,5 0,-5 4,16-6,-4 3,4-9,3-8,-5-8,-26 36,0-2,-1-4,0 1,-5 3,-2-1,2-3,-2 1,10-36,2-6,-8 10,-3 9,-3 6,-5 9,1 5,0 1,1 2,2-4,-1 7,-3 7,-7 15,-2 11,-5 6</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3.089"/>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485 214,'-37'35,"7"-6,17-16,1-2,2-2,-5 6,5-4,-2 3,4-2,2 1,-1 2,4 0,0 5,3-2,0 1,0-1,0-1,0 4,0-3,0-1,0-4,2 8,-2-5,1 8,0-8,-1 6,2 1,-2-1,0 5,0-4,0 6,-2 0,2-1,-2 1,2-2,0-3,-1-1,1 0,-4 0,-1 3,-5 3,0 0,-2 1,0-3,0-1,-4 3,-1-3,-2 4,-1-2,2 0,0 4,5-4,-2 8,5-4,0 5,2-3,1 4,2-3,0 3,3-5,-1-6,3-7,-1-8,17-56,-7 14,12-48,-11 30,-3-6,0-4,-1-5,-4 0,-2-11,-3-8,-1-13,1 43,-1-2,0 0,0-1,-3-1,0 1,0 2,-1 0,-11-45,6 21,0 4,2 15,1-5,0 8,3 6,4 8,-1 10,2 8,0 7,32 19,-3 5,28 11,-7-1,2 2,8 1,1 4,19 0,8-3,-38-10,2 0,3-4,0-2,-1 2,1 0,5-4,0-1,1 2,0-1,-7-2,1 0,3-1,0 0,30 3,-6-4,-26 2,-25-2,-20 0,4 1,8 2,6 0,13 2,7 0,12-1,12 1,-12-1,-4-2,-19-1,-4-1,-3 2,-1-1,-3 1,3 1,-4-3,2 2,-7-2,-1 1,-4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04T16:19:54.901"/>
    </inkml:context>
    <inkml:brush xml:id="br0">
      <inkml:brushProperty name="width" value="0.3" units="cm"/>
      <inkml:brushProperty name="height" value="0.6" units="cm"/>
      <inkml:brushProperty name="color" value="#FF40FF"/>
      <inkml:brushProperty name="tip" value="rectangle"/>
      <inkml:brushProperty name="rasterOp" value="maskPen"/>
    </inkml:brush>
  </inkml:definitions>
  <inkml:trace contextRef="#ctx0" brushRef="#br0">1 203,'73'-21,"1"2,-2 4,-14 5,-16 0,-7 2,0 1,-5-1,9 1,-4-3,10 3,5-7,7 4,3-3,10 3,-13 1,-2 2,-19 1,-10 2,-10 1,-6 1,6 0,-2 1,9 2,-4 1,4 8,6 4,0 9,9 11,1 11,7 11,0 11,3 9,3 7,-2 3,-2-6,-4 3,-1-9,-1 0,-1-7,-9-12,-6-8,-1-8,-11-12,0-6,-6-7,-1-2,3 1,0-1,1 3,1-3,-4-1,2-2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36E685-8282-D447-B530-DCAD2D8D0D8F}" type="datetimeFigureOut">
              <a:rPr lang="nl-NL" smtClean="0"/>
              <a:t>26-9-2024</a:t>
            </a:fld>
            <a:endParaRPr lang="nl-NL"/>
          </a:p>
        </p:txBody>
      </p:sp>
      <p:sp>
        <p:nvSpPr>
          <p:cNvPr id="4" name="Tijdelijke aanduiding voor dia-afbeelding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F74218-CA33-FA42-A0F4-BBAC2F253D6D}" type="slidenum">
              <a:rPr lang="nl-NL" smtClean="0"/>
              <a:t>‹#›</a:t>
            </a:fld>
            <a:endParaRPr lang="nl-NL"/>
          </a:p>
        </p:txBody>
      </p:sp>
    </p:spTree>
    <p:extLst>
      <p:ext uri="{BB962C8B-B14F-4D97-AF65-F5344CB8AC3E}">
        <p14:creationId xmlns:p14="http://schemas.microsoft.com/office/powerpoint/2010/main" val="2019494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In dit filmpje laat ik zien wat een synthesetekst is.</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a:t>
            </a:fld>
            <a:endParaRPr lang="nl-NL"/>
          </a:p>
        </p:txBody>
      </p:sp>
    </p:spTree>
    <p:extLst>
      <p:ext uri="{BB962C8B-B14F-4D97-AF65-F5344CB8AC3E}">
        <p14:creationId xmlns:p14="http://schemas.microsoft.com/office/powerpoint/2010/main" val="3986545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doe dit aan de hand van de bronnen over het continentale drift vraagstuk die jullie in de vorige les voor het schrijven van zo’n tekst hebben gelezen.</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a:solidFill>
                <a:schemeClr val="tx1"/>
              </a:solidFill>
              <a:effectLst/>
              <a:latin typeface="+mn-lt"/>
              <a:ea typeface="+mn-ea"/>
              <a:cs typeface="+mn-cs"/>
            </a:endParaRPr>
          </a:p>
          <a:p>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2</a:t>
            </a:fld>
            <a:endParaRPr lang="nl-NL"/>
          </a:p>
        </p:txBody>
      </p:sp>
    </p:spTree>
    <p:extLst>
      <p:ext uri="{BB962C8B-B14F-4D97-AF65-F5344CB8AC3E}">
        <p14:creationId xmlns:p14="http://schemas.microsoft.com/office/powerpoint/2010/main" val="42077772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NL" dirty="0"/>
              <a:t>In je werkboekje kan je lezen dat </a:t>
            </a:r>
            <a:r>
              <a:rPr lang="nl-NL" sz="1200" dirty="0"/>
              <a:t>Een </a:t>
            </a:r>
            <a:r>
              <a:rPr lang="nl-NL" sz="1200" dirty="0">
                <a:solidFill>
                  <a:schemeClr val="accent1"/>
                </a:solidFill>
              </a:rPr>
              <a:t>synthesetekst</a:t>
            </a:r>
            <a:r>
              <a:rPr lang="nl-NL" sz="1200" dirty="0"/>
              <a:t> is een tekst is die een discussie in kaart brengt door de kerngedachten uit verschillende bronnen samen te voegen in een nieuwe tekst: ja want </a:t>
            </a:r>
            <a:r>
              <a:rPr lang="nl-NL" sz="1200" dirty="0" err="1">
                <a:solidFill>
                  <a:schemeClr val="accent1"/>
                </a:solidFill>
              </a:rPr>
              <a:t>Syn</a:t>
            </a:r>
            <a:r>
              <a:rPr lang="nl-NL" sz="1200" dirty="0"/>
              <a:t> = samen en </a:t>
            </a:r>
            <a:r>
              <a:rPr lang="nl-NL" sz="1200" dirty="0">
                <a:solidFill>
                  <a:schemeClr val="accent1"/>
                </a:solidFill>
              </a:rPr>
              <a:t>These</a:t>
            </a:r>
            <a:r>
              <a:rPr lang="nl-NL" sz="1200" dirty="0"/>
              <a:t> = stelling. De kunst van het samenvoegen daar gaat het om.</a:t>
            </a:r>
          </a:p>
          <a:p>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3</a:t>
            </a:fld>
            <a:endParaRPr lang="nl-NL"/>
          </a:p>
        </p:txBody>
      </p:sp>
    </p:spTree>
    <p:extLst>
      <p:ext uri="{BB962C8B-B14F-4D97-AF65-F5344CB8AC3E}">
        <p14:creationId xmlns:p14="http://schemas.microsoft.com/office/powerpoint/2010/main" val="3909380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Als schrijver moest je de kerngedachten eerst uit de bronnen selecteren, ze daarna met elkaar in verband brengen, en ten slotte kritisch voor het licht houden.</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4</a:t>
            </a:fld>
            <a:endParaRPr lang="nl-NL"/>
          </a:p>
        </p:txBody>
      </p:sp>
    </p:spTree>
    <p:extLst>
      <p:ext uri="{BB962C8B-B14F-4D97-AF65-F5344CB8AC3E}">
        <p14:creationId xmlns:p14="http://schemas.microsoft.com/office/powerpoint/2010/main" val="1098080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r>
              <a:rPr lang="nl-NL" sz="1200" kern="1200" dirty="0">
                <a:solidFill>
                  <a:schemeClr val="tx1"/>
                </a:solidFill>
                <a:effectLst/>
                <a:latin typeface="+mn-lt"/>
                <a:ea typeface="+mn-ea"/>
                <a:cs typeface="+mn-cs"/>
              </a:rPr>
              <a:t>Eerst het selecteren.  Je had twee tekstbronnen over het continentale drift vraagstuk waarmee je je synthesetekst moest schrijven, met eerst een introductie die je als achtergrondkennis kon gebruiken, en daarna drie alinea’s waaruit je de kerngedachten als argumenten voor het vraagstuk moest halen, uit bron 1 en</a:t>
            </a:r>
          </a:p>
          <a:p>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5</a:t>
            </a:fld>
            <a:endParaRPr lang="nl-NL"/>
          </a:p>
        </p:txBody>
      </p:sp>
    </p:spTree>
    <p:extLst>
      <p:ext uri="{BB962C8B-B14F-4D97-AF65-F5344CB8AC3E}">
        <p14:creationId xmlns:p14="http://schemas.microsoft.com/office/powerpoint/2010/main" val="3145671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En bron 2</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6</a:t>
            </a:fld>
            <a:endParaRPr lang="nl-NL"/>
          </a:p>
        </p:txBody>
      </p:sp>
    </p:spTree>
    <p:extLst>
      <p:ext uri="{BB962C8B-B14F-4D97-AF65-F5344CB8AC3E}">
        <p14:creationId xmlns:p14="http://schemas.microsoft.com/office/powerpoint/2010/main" val="1184278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Eerst bron 1. Ik lees in alinea 1 iets over de overeenkomsten van de kusten van zuid Amerika en Zuid Afrika. Dat zal wel het eerste argument voor de continentale drift-hypothese zijn. Ik kleur het argument “overeenkomstige kusten” even groen.</a:t>
            </a:r>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7</a:t>
            </a:fld>
            <a:endParaRPr lang="nl-NL"/>
          </a:p>
        </p:txBody>
      </p:sp>
    </p:spTree>
    <p:extLst>
      <p:ext uri="{BB962C8B-B14F-4D97-AF65-F5344CB8AC3E}">
        <p14:creationId xmlns:p14="http://schemas.microsoft.com/office/powerpoint/2010/main" val="1853095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Ziezo, groen. En dat selecteren van argumenten kan ik voor alle alinea’s doen, voor bron 1</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8</a:t>
            </a:fld>
            <a:endParaRPr lang="nl-NL"/>
          </a:p>
        </p:txBody>
      </p:sp>
    </p:spTree>
    <p:extLst>
      <p:ext uri="{BB962C8B-B14F-4D97-AF65-F5344CB8AC3E}">
        <p14:creationId xmlns:p14="http://schemas.microsoft.com/office/powerpoint/2010/main" val="2815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En natuurlijk ook voor bron 2</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9</a:t>
            </a:fld>
            <a:endParaRPr lang="nl-NL"/>
          </a:p>
        </p:txBody>
      </p:sp>
    </p:spTree>
    <p:extLst>
      <p:ext uri="{BB962C8B-B14F-4D97-AF65-F5344CB8AC3E}">
        <p14:creationId xmlns:p14="http://schemas.microsoft.com/office/powerpoint/2010/main" val="9588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Hier even oranje gekleurd. In een volgende les laat ik je zien hoe je dat selecteren van de argumenten in eigen woorden doet, want dat is immers de bedoeling: niet kopiëren van stukjes tekst, maar samenvatten in eigen woorden. </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10</a:t>
            </a:fld>
            <a:endParaRPr lang="nl-NL"/>
          </a:p>
        </p:txBody>
      </p:sp>
    </p:spTree>
    <p:extLst>
      <p:ext uri="{BB962C8B-B14F-4D97-AF65-F5344CB8AC3E}">
        <p14:creationId xmlns:p14="http://schemas.microsoft.com/office/powerpoint/2010/main" val="1231266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OK, nu de kunst van het samenvoegen. Ik scrol de teksten even naar beneden, zodat ik de geselecteerde stukjes tekst kan zien.</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11</a:t>
            </a:fld>
            <a:endParaRPr lang="nl-NL"/>
          </a:p>
        </p:txBody>
      </p:sp>
    </p:spTree>
    <p:extLst>
      <p:ext uri="{BB962C8B-B14F-4D97-AF65-F5344CB8AC3E}">
        <p14:creationId xmlns:p14="http://schemas.microsoft.com/office/powerpoint/2010/main" val="728204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Kijk zo,( nu zie ik de geselecteerde stukjes tekst). Welke selecties komen overeen,  kunnen samengevoegd worden?</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12</a:t>
            </a:fld>
            <a:endParaRPr lang="nl-NL"/>
          </a:p>
        </p:txBody>
      </p:sp>
    </p:spTree>
    <p:extLst>
      <p:ext uri="{BB962C8B-B14F-4D97-AF65-F5344CB8AC3E}">
        <p14:creationId xmlns:p14="http://schemas.microsoft.com/office/powerpoint/2010/main" val="845031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Zoals je ziet heb ik wat pijlen getrokken : een roze tussen bron 1 en 2, een rode in bron 1 en een blauwe in bron 2.</a:t>
            </a:r>
          </a:p>
          <a:p>
            <a:r>
              <a:rPr lang="nl-NL" dirty="0"/>
              <a:t>Die roze pijl heb ik aangebracht omdat beide alinea’s 1 van beide teksten zeggen dat de cd-hypothese aantrekkelijk klinkt maar helaas niet meer dan een speculatie is. De rode pijl tussen alinea 2 en 3 in bron 1 geeft een verband aan </a:t>
            </a:r>
            <a:r>
              <a:rPr lang="nl-NL" i="1" dirty="0"/>
              <a:t>binnen</a:t>
            </a:r>
            <a:r>
              <a:rPr lang="nl-NL" dirty="0"/>
              <a:t> een tekst, nl. dat beide argumenten elkaar versterken als aannemelijkheid voor de CD-hypothese. Bij de blauwe pijl gaat  het ook om zo’n verbandlegging </a:t>
            </a:r>
            <a:r>
              <a:rPr lang="nl-NL" i="1" dirty="0"/>
              <a:t>binnen</a:t>
            </a:r>
            <a:r>
              <a:rPr lang="nl-NL" dirty="0"/>
              <a:t> een tekst. Het derde argument van zeebodemspreiding is een versterking van alinea 2 met het paleomagnetisme argument, omdat alinea 3 het verplaatsingsargument van alinea 2 nu kan verklaren.</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13</a:t>
            </a:fld>
            <a:endParaRPr lang="nl-NL"/>
          </a:p>
        </p:txBody>
      </p:sp>
    </p:spTree>
    <p:extLst>
      <p:ext uri="{BB962C8B-B14F-4D97-AF65-F5344CB8AC3E}">
        <p14:creationId xmlns:p14="http://schemas.microsoft.com/office/powerpoint/2010/main" val="4151415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Met deze argumenten kan je denk ik prima ingaan op het vraagstuk wat</a:t>
            </a:r>
            <a:r>
              <a:rPr lang="nl-NL" baseline="0" dirty="0"/>
              <a:t> is er nodig dat hypotheses theorieën worden?</a:t>
            </a:r>
            <a:r>
              <a:rPr lang="nl-NL" dirty="0"/>
              <a:t>: (Ik kan in mijn tekst die ik ga schrijven de argumenten niet alleen goed weergeven, maar ze ook met elkaar </a:t>
            </a:r>
            <a:r>
              <a:rPr lang="nl-NL" b="1" dirty="0"/>
              <a:t>in</a:t>
            </a:r>
            <a:r>
              <a:rPr lang="nl-NL" b="1" baseline="0" dirty="0"/>
              <a:t> verband brengen</a:t>
            </a:r>
            <a:r>
              <a:rPr lang="nl-NL" dirty="0"/>
              <a:t>, zoals ik dat met de pijlen heb aangegeven.) Per pijl, per gegroepeerd argumentsetje dus, kan ik een alinea maken. </a:t>
            </a:r>
          </a:p>
          <a:p>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14</a:t>
            </a:fld>
            <a:endParaRPr lang="nl-NL"/>
          </a:p>
        </p:txBody>
      </p:sp>
    </p:spTree>
    <p:extLst>
      <p:ext uri="{BB962C8B-B14F-4D97-AF65-F5344CB8AC3E}">
        <p14:creationId xmlns:p14="http://schemas.microsoft.com/office/powerpoint/2010/main" val="844602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Voor de twee alinea’s van bron 1 en 2 bij de roze pijl kan ik bv schrijven dat </a:t>
            </a:r>
            <a:r>
              <a:rPr lang="nl-NL" sz="1200" i="1" dirty="0">
                <a:solidFill>
                  <a:schemeClr val="accent1"/>
                </a:solidFill>
              </a:rPr>
              <a:t>Wegener zijn hypothese baseerde op de waarneming dat de continenten als puzzelstukjes in elkaar kunnen passen (Wegener, 1966). Maar dat tijdgenoten echter stellen dat de hypothese weliswaar aantrekkelijk klinkt, maar niet meer dan een vermoeden  is.</a:t>
            </a:r>
          </a:p>
          <a:p>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15</a:t>
            </a:fld>
            <a:endParaRPr lang="nl-NL"/>
          </a:p>
        </p:txBody>
      </p:sp>
    </p:spTree>
    <p:extLst>
      <p:ext uri="{BB962C8B-B14F-4D97-AF65-F5344CB8AC3E}">
        <p14:creationId xmlns:p14="http://schemas.microsoft.com/office/powerpoint/2010/main" val="826395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Nu moet ik nog even laten zien hoe het derde punt gaat: het toelichten van de argumenten met eigen schoolvakkennis. Maar waarom moet dat eigenlijk? Wat is toelichten. Ik denk dat je dan kijkt of wat er in de teksten staat wel ergens op slaat, klopt het wel wat er daar gezegd wordt, en is het wel duidelijk genoeg verwoord. Ja, want ik moet immers zelf een nieuwe tekst schrijven en de lezer moet die tekst van mij dan begrijpen zonder dat hij of zij die tekstbronnen heeft gelezen. Dat zal het wel zijn denk ik, de </a:t>
            </a:r>
            <a:r>
              <a:rPr lang="nl-NL" b="1" dirty="0"/>
              <a:t>argumenten</a:t>
            </a:r>
            <a:r>
              <a:rPr lang="nl-NL" dirty="0"/>
              <a:t> moet je duidelijk weergeven en je moet ook </a:t>
            </a:r>
            <a:r>
              <a:rPr lang="nl-NL" b="1" dirty="0"/>
              <a:t>kritisch</a:t>
            </a:r>
            <a:r>
              <a:rPr lang="nl-NL" dirty="0"/>
              <a:t> zijn, niet alles zomaar aannemen. (O ja, nog 1 dingetje: bij het toelichten met eigen kennis gaat het echt om kennis, dus niet om zomaar een mening, of zomaar informatie. )</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16</a:t>
            </a:fld>
            <a:endParaRPr lang="nl-NL"/>
          </a:p>
        </p:txBody>
      </p:sp>
    </p:spTree>
    <p:extLst>
      <p:ext uri="{BB962C8B-B14F-4D97-AF65-F5344CB8AC3E}">
        <p14:creationId xmlns:p14="http://schemas.microsoft.com/office/powerpoint/2010/main" val="2634585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dirty="0"/>
              <a:t>Eerst alinea 1 van tekst 1 over de overeenkomsten van de kusten.  Hier heb je lijkt mij met een logisch argument te maken: je kan immers met eigen ogen zien dat je de continenten als puzzelstukjes in elkaar kunt schuiven. </a:t>
            </a:r>
            <a:r>
              <a:rPr lang="nl-NL" b="1" dirty="0"/>
              <a:t>Bron 2 </a:t>
            </a:r>
            <a:r>
              <a:rPr lang="nl-NL" dirty="0"/>
              <a:t>merkt echter terecht op dat het bewegen van de continenten logisch klinkt maar niet empirisch bewezen is. Dat lijkt mij ook, dat heb ik bij aardrijkskunde en WON geleerd dat het mechanisme van de drift theorie aanvankelijk ontbrak. </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17</a:t>
            </a:fld>
            <a:endParaRPr lang="nl-NL"/>
          </a:p>
        </p:txBody>
      </p:sp>
    </p:spTree>
    <p:extLst>
      <p:ext uri="{BB962C8B-B14F-4D97-AF65-F5344CB8AC3E}">
        <p14:creationId xmlns:p14="http://schemas.microsoft.com/office/powerpoint/2010/main" val="1733043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Nou zo’n toelichting kan ik bij elke alinea zetten, zoals bv bij alinea 2 van bron 1: dat ik daar mee kan instemmen, dat heb ik bij biologie in klas 2 geleerd, dat krokodillen in beide continenten voorkomen. En deze eigen opmerkingen nu, kan ik goed gebruiken voor mijn synthesetekst. Als het goed is kan je dat dadelijk zien in de voorbeeldteksten: in een goede tekst kom je niet alleen argumenten tegen die met elkaar zijn vergeleken, zijn samengevoegd in een alinea , maar ook een kritische aanvulling daarop. </a:t>
            </a:r>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18</a:t>
            </a:fld>
            <a:endParaRPr lang="nl-NL"/>
          </a:p>
        </p:txBody>
      </p:sp>
    </p:spTree>
    <p:extLst>
      <p:ext uri="{BB962C8B-B14F-4D97-AF65-F5344CB8AC3E}">
        <p14:creationId xmlns:p14="http://schemas.microsoft.com/office/powerpoint/2010/main" val="2764491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denk dat ik nu alle drie de acties heb laten zien: 1)Het belang van het selecteren van argumenten, 2) Hoe je de argumenten met elkaar </a:t>
            </a:r>
            <a:r>
              <a:rPr lang="nl-NL" sz="1200" b="1" kern="1200" dirty="0">
                <a:solidFill>
                  <a:schemeClr val="tx1"/>
                </a:solidFill>
                <a:effectLst/>
                <a:latin typeface="+mn-lt"/>
                <a:ea typeface="+mn-ea"/>
                <a:cs typeface="+mn-cs"/>
              </a:rPr>
              <a:t>in verband </a:t>
            </a:r>
            <a:r>
              <a:rPr lang="nl-NL" sz="1200" kern="1200" dirty="0">
                <a:solidFill>
                  <a:schemeClr val="tx1"/>
                </a:solidFill>
                <a:effectLst/>
                <a:latin typeface="+mn-lt"/>
                <a:ea typeface="+mn-ea"/>
                <a:cs typeface="+mn-cs"/>
              </a:rPr>
              <a:t>kunt brengen en 3) Hoe je de argumenten </a:t>
            </a:r>
            <a:r>
              <a:rPr lang="nl-NL" sz="1200" b="1" kern="1200" dirty="0">
                <a:solidFill>
                  <a:schemeClr val="tx1"/>
                </a:solidFill>
                <a:effectLst/>
                <a:latin typeface="+mn-lt"/>
                <a:ea typeface="+mn-ea"/>
                <a:cs typeface="+mn-cs"/>
              </a:rPr>
              <a:t>toelicht</a:t>
            </a:r>
            <a:r>
              <a:rPr lang="nl-NL" sz="1200" kern="1200" dirty="0">
                <a:solidFill>
                  <a:schemeClr val="tx1"/>
                </a:solidFill>
                <a:effectLst/>
                <a:latin typeface="+mn-lt"/>
                <a:ea typeface="+mn-ea"/>
                <a:cs typeface="+mn-cs"/>
              </a:rPr>
              <a:t> met eigen schoolvakkennis.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Dat wordt je taak voor je Synthese Challenge. Met die drie acties moet je binnenkort nieuwe syntheseteksten gaan  gaan </a:t>
            </a:r>
            <a:r>
              <a:rPr lang="nl-NL" sz="1200" b="1" kern="1200" dirty="0">
                <a:solidFill>
                  <a:schemeClr val="tx1"/>
                </a:solidFill>
                <a:effectLst/>
                <a:latin typeface="+mn-lt"/>
                <a:ea typeface="+mn-ea"/>
                <a:cs typeface="+mn-cs"/>
              </a:rPr>
              <a:t>schrijven</a:t>
            </a:r>
            <a:r>
              <a:rPr lang="nl-NL" sz="1200" kern="1200" dirty="0">
                <a:solidFill>
                  <a:schemeClr val="tx1"/>
                </a:solidFill>
                <a:effectLst/>
                <a:latin typeface="+mn-lt"/>
                <a:ea typeface="+mn-ea"/>
                <a:cs typeface="+mn-cs"/>
              </a:rPr>
              <a:t>. Maar eerst moet je nu </a:t>
            </a:r>
            <a:r>
              <a:rPr lang="nl-NL" sz="1200" b="1" kern="1200" dirty="0">
                <a:solidFill>
                  <a:schemeClr val="tx1"/>
                </a:solidFill>
                <a:effectLst/>
                <a:latin typeface="+mn-lt"/>
                <a:ea typeface="+mn-ea"/>
                <a:cs typeface="+mn-cs"/>
              </a:rPr>
              <a:t>zelf </a:t>
            </a:r>
            <a:r>
              <a:rPr lang="nl-NL" sz="1200" kern="1200" dirty="0">
                <a:solidFill>
                  <a:schemeClr val="tx1"/>
                </a:solidFill>
                <a:effectLst/>
                <a:latin typeface="+mn-lt"/>
                <a:ea typeface="+mn-ea"/>
                <a:cs typeface="+mn-cs"/>
              </a:rPr>
              <a:t>aan de slag om er achter te komen wat nu eigenlijk een goede synthesetekst is en wat niet. In welke voorbeeldteksten zie je  deze drie punten op een goede manier terug komen? Succes.</a:t>
            </a:r>
            <a:endParaRPr lang="nl-NL" dirty="0"/>
          </a:p>
        </p:txBody>
      </p:sp>
      <p:sp>
        <p:nvSpPr>
          <p:cNvPr id="4" name="Tijdelijke aanduiding voor dianummer 3"/>
          <p:cNvSpPr>
            <a:spLocks noGrp="1"/>
          </p:cNvSpPr>
          <p:nvPr>
            <p:ph type="sldNum" sz="quarter" idx="5"/>
          </p:nvPr>
        </p:nvSpPr>
        <p:spPr/>
        <p:txBody>
          <a:bodyPr/>
          <a:lstStyle/>
          <a:p>
            <a:fld id="{FAF74218-CA33-FA42-A0F4-BBAC2F253D6D}" type="slidenum">
              <a:rPr lang="nl-NL" smtClean="0"/>
              <a:t>19</a:t>
            </a:fld>
            <a:endParaRPr lang="nl-NL"/>
          </a:p>
        </p:txBody>
      </p:sp>
    </p:spTree>
    <p:extLst>
      <p:ext uri="{BB962C8B-B14F-4D97-AF65-F5344CB8AC3E}">
        <p14:creationId xmlns:p14="http://schemas.microsoft.com/office/powerpoint/2010/main" val="3004315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22363"/>
            <a:ext cx="842145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238449" y="3602038"/>
            <a:ext cx="74306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FF23400E-FD8F-BE45-928D-E35C8BA00599}" type="datetimeFigureOut">
              <a:rPr lang="nl-NL" smtClean="0"/>
              <a:t>26-9-2024</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755903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F23400E-FD8F-BE45-928D-E35C8BA00599}" type="datetimeFigureOut">
              <a:rPr lang="nl-NL" smtClean="0"/>
              <a:t>26-9-2024</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1237769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5987" y="1709740"/>
            <a:ext cx="8545295"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75987" y="4589465"/>
            <a:ext cx="854529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FF23400E-FD8F-BE45-928D-E35C8BA00599}" type="datetimeFigureOut">
              <a:rPr lang="nl-NL" smtClean="0"/>
              <a:t>26-9-2024</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926666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81147" y="1825625"/>
            <a:ext cx="4210725"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15716" y="1825625"/>
            <a:ext cx="4210725"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FF23400E-FD8F-BE45-928D-E35C8BA00599}" type="datetimeFigureOut">
              <a:rPr lang="nl-NL" smtClean="0"/>
              <a:t>26-9-2024</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1698524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82437" y="365127"/>
            <a:ext cx="8545295"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82438" y="1681163"/>
            <a:ext cx="419137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82438" y="2505075"/>
            <a:ext cx="4191373"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15717" y="1681163"/>
            <a:ext cx="421201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15717" y="2505075"/>
            <a:ext cx="4212015"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FF23400E-FD8F-BE45-928D-E35C8BA00599}" type="datetimeFigureOut">
              <a:rPr lang="nl-NL" smtClean="0"/>
              <a:t>26-9-2024</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38846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FF23400E-FD8F-BE45-928D-E35C8BA00599}" type="datetimeFigureOut">
              <a:rPr lang="nl-NL" smtClean="0"/>
              <a:t>26-9-2024</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630605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3400E-FD8F-BE45-928D-E35C8BA00599}" type="datetimeFigureOut">
              <a:rPr lang="nl-NL" smtClean="0"/>
              <a:t>26-9-2024</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477377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437" y="457200"/>
            <a:ext cx="3195455"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4212016" y="987427"/>
            <a:ext cx="5015716"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82437" y="2057400"/>
            <a:ext cx="319545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F23400E-FD8F-BE45-928D-E35C8BA00599}" type="datetimeFigureOut">
              <a:rPr lang="nl-NL" smtClean="0"/>
              <a:t>26-9-2024</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052690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437" y="457200"/>
            <a:ext cx="3195455"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4212016" y="987427"/>
            <a:ext cx="5015716"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82437" y="2057400"/>
            <a:ext cx="319545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FF23400E-FD8F-BE45-928D-E35C8BA00599}" type="datetimeFigureOut">
              <a:rPr lang="nl-NL" smtClean="0"/>
              <a:t>26-9-2024</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2173546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F23400E-FD8F-BE45-928D-E35C8BA00599}" type="datetimeFigureOut">
              <a:rPr lang="nl-NL" smtClean="0"/>
              <a:t>26-9-2024</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305574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5125"/>
            <a:ext cx="2136324"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81147" y="365125"/>
            <a:ext cx="6285126"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FF23400E-FD8F-BE45-928D-E35C8BA00599}" type="datetimeFigureOut">
              <a:rPr lang="nl-NL" smtClean="0"/>
              <a:t>26-9-2024</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0A56F2A9-F724-A34D-97DF-83538BC9BDD2}" type="slidenum">
              <a:rPr lang="nl-NL" smtClean="0"/>
              <a:t>‹#›</a:t>
            </a:fld>
            <a:endParaRPr lang="nl-NL"/>
          </a:p>
        </p:txBody>
      </p:sp>
    </p:spTree>
    <p:extLst>
      <p:ext uri="{BB962C8B-B14F-4D97-AF65-F5344CB8AC3E}">
        <p14:creationId xmlns:p14="http://schemas.microsoft.com/office/powerpoint/2010/main" val="537900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5127"/>
            <a:ext cx="8545295"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81147" y="1825625"/>
            <a:ext cx="8545295"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81147" y="6356352"/>
            <a:ext cx="222920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3400E-FD8F-BE45-928D-E35C8BA00599}" type="datetimeFigureOut">
              <a:rPr lang="nl-NL" smtClean="0"/>
              <a:t>26-9-2024</a:t>
            </a:fld>
            <a:endParaRPr lang="nl-NL"/>
          </a:p>
        </p:txBody>
      </p:sp>
      <p:sp>
        <p:nvSpPr>
          <p:cNvPr id="5" name="Footer Placeholder 4"/>
          <p:cNvSpPr>
            <a:spLocks noGrp="1"/>
          </p:cNvSpPr>
          <p:nvPr>
            <p:ph type="ftr" sz="quarter" idx="3"/>
          </p:nvPr>
        </p:nvSpPr>
        <p:spPr>
          <a:xfrm>
            <a:off x="3281889" y="6356352"/>
            <a:ext cx="334381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997234" y="6356352"/>
            <a:ext cx="222920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6F2A9-F724-A34D-97DF-83538BC9BDD2}" type="slidenum">
              <a:rPr lang="nl-NL" smtClean="0"/>
              <a:t>‹#›</a:t>
            </a:fld>
            <a:endParaRPr lang="nl-NL"/>
          </a:p>
        </p:txBody>
      </p:sp>
    </p:spTree>
    <p:extLst>
      <p:ext uri="{BB962C8B-B14F-4D97-AF65-F5344CB8AC3E}">
        <p14:creationId xmlns:p14="http://schemas.microsoft.com/office/powerpoint/2010/main" val="262872377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1.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notesSlide" Target="../notesSlides/notesSlide4.xml"/><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notesSlide" Target="../notesSlides/notesSlide11.xml"/><Relationship Id="rId4"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customXml" Target="../ink/ink2.xml"/><Relationship Id="rId18" Type="http://schemas.openxmlformats.org/officeDocument/2006/relationships/customXml" Target="../ink/ink3.xml"/><Relationship Id="rId26" Type="http://schemas.openxmlformats.org/officeDocument/2006/relationships/customXml" Target="../ink/ink7.xml"/><Relationship Id="rId3" Type="http://schemas.openxmlformats.org/officeDocument/2006/relationships/slideLayout" Target="../slideLayouts/slideLayout1.xml"/><Relationship Id="rId21" Type="http://schemas.openxmlformats.org/officeDocument/2006/relationships/image" Target="../media/image4.png"/><Relationship Id="rId7" Type="http://schemas.openxmlformats.org/officeDocument/2006/relationships/image" Target="../media/image3.png"/><Relationship Id="rId17" Type="http://schemas.openxmlformats.org/officeDocument/2006/relationships/image" Target="../media/image2.png"/><Relationship Id="rId25" Type="http://schemas.openxmlformats.org/officeDocument/2006/relationships/image" Target="../media/image6.png"/><Relationship Id="rId2" Type="http://schemas.openxmlformats.org/officeDocument/2006/relationships/audio" Target="../media/media13.m4a"/><Relationship Id="rId20" Type="http://schemas.openxmlformats.org/officeDocument/2006/relationships/customXml" Target="../ink/ink4.xml"/><Relationship Id="rId1" Type="http://schemas.microsoft.com/office/2007/relationships/media" Target="../media/media13.m4a"/><Relationship Id="rId24" Type="http://schemas.openxmlformats.org/officeDocument/2006/relationships/customXml" Target="../ink/ink6.xml"/><Relationship Id="rId5" Type="http://schemas.openxmlformats.org/officeDocument/2006/relationships/customXml" Target="../ink/ink1.xml"/><Relationship Id="rId23" Type="http://schemas.openxmlformats.org/officeDocument/2006/relationships/image" Target="../media/image5.png"/><Relationship Id="rId28" Type="http://schemas.openxmlformats.org/officeDocument/2006/relationships/image" Target="../media/image1.png"/><Relationship Id="rId19" Type="http://schemas.openxmlformats.org/officeDocument/2006/relationships/image" Target="../media/image8.png"/><Relationship Id="rId4" Type="http://schemas.openxmlformats.org/officeDocument/2006/relationships/notesSlide" Target="../notesSlides/notesSlide13.xml"/><Relationship Id="rId22" Type="http://schemas.openxmlformats.org/officeDocument/2006/relationships/customXml" Target="../ink/ink5.xml"/><Relationship Id="rId27"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customXml" Target="../ink/ink9.xml"/><Relationship Id="rId18" Type="http://schemas.openxmlformats.org/officeDocument/2006/relationships/customXml" Target="../ink/ink10.xml"/><Relationship Id="rId26" Type="http://schemas.openxmlformats.org/officeDocument/2006/relationships/customXml" Target="../ink/ink14.xml"/><Relationship Id="rId3" Type="http://schemas.openxmlformats.org/officeDocument/2006/relationships/audio" Target="../media/media14.m4a"/><Relationship Id="rId21" Type="http://schemas.openxmlformats.org/officeDocument/2006/relationships/image" Target="../media/image4.png"/><Relationship Id="rId7" Type="http://schemas.openxmlformats.org/officeDocument/2006/relationships/image" Target="../media/image3.png"/><Relationship Id="rId17" Type="http://schemas.openxmlformats.org/officeDocument/2006/relationships/image" Target="../media/image2.png"/><Relationship Id="rId25" Type="http://schemas.openxmlformats.org/officeDocument/2006/relationships/image" Target="../media/image10.png"/><Relationship Id="rId2" Type="http://schemas.microsoft.com/office/2007/relationships/media" Target="../media/media14.m4a"/><Relationship Id="rId20" Type="http://schemas.openxmlformats.org/officeDocument/2006/relationships/customXml" Target="../ink/ink11.xml"/><Relationship Id="rId29" Type="http://schemas.openxmlformats.org/officeDocument/2006/relationships/image" Target="../media/image12.png"/><Relationship Id="rId1" Type="http://schemas.openxmlformats.org/officeDocument/2006/relationships/tags" Target="../tags/tag7.xml"/><Relationship Id="rId6" Type="http://schemas.openxmlformats.org/officeDocument/2006/relationships/customXml" Target="../ink/ink8.xml"/><Relationship Id="rId24" Type="http://schemas.openxmlformats.org/officeDocument/2006/relationships/customXml" Target="../ink/ink13.xml"/><Relationship Id="rId5" Type="http://schemas.openxmlformats.org/officeDocument/2006/relationships/notesSlide" Target="../notesSlides/notesSlide14.xml"/><Relationship Id="rId23" Type="http://schemas.openxmlformats.org/officeDocument/2006/relationships/image" Target="../media/image9.png"/><Relationship Id="rId28" Type="http://schemas.openxmlformats.org/officeDocument/2006/relationships/customXml" Target="../ink/ink15.xml"/><Relationship Id="rId19" Type="http://schemas.openxmlformats.org/officeDocument/2006/relationships/image" Target="../media/image8.png"/><Relationship Id="rId4" Type="http://schemas.openxmlformats.org/officeDocument/2006/relationships/slideLayout" Target="../slideLayouts/slideLayout1.xml"/><Relationship Id="rId22" Type="http://schemas.openxmlformats.org/officeDocument/2006/relationships/customXml" Target="../ink/ink12.xml"/><Relationship Id="rId27" Type="http://schemas.openxmlformats.org/officeDocument/2006/relationships/image" Target="../media/image11.png"/><Relationship Id="rId30"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customXml" Target="../ink/ink17.xml"/><Relationship Id="rId3" Type="http://schemas.openxmlformats.org/officeDocument/2006/relationships/audio" Target="../media/media15.m4a"/><Relationship Id="rId7" Type="http://schemas.openxmlformats.org/officeDocument/2006/relationships/image" Target="../media/image13.png"/><Relationship Id="rId12" Type="http://schemas.openxmlformats.org/officeDocument/2006/relationships/image" Target="../media/image1.png"/><Relationship Id="rId2" Type="http://schemas.microsoft.com/office/2007/relationships/media" Target="../media/media15.m4a"/><Relationship Id="rId1" Type="http://schemas.openxmlformats.org/officeDocument/2006/relationships/tags" Target="../tags/tag8.xml"/><Relationship Id="rId6" Type="http://schemas.openxmlformats.org/officeDocument/2006/relationships/customXml" Target="../ink/ink16.xml"/><Relationship Id="rId11" Type="http://schemas.openxmlformats.org/officeDocument/2006/relationships/image" Target="../media/image15.png"/><Relationship Id="rId5" Type="http://schemas.openxmlformats.org/officeDocument/2006/relationships/notesSlide" Target="../notesSlides/notesSlide15.xml"/><Relationship Id="rId10" Type="http://schemas.openxmlformats.org/officeDocument/2006/relationships/customXml" Target="../ink/ink18.xml"/><Relationship Id="rId4" Type="http://schemas.openxmlformats.org/officeDocument/2006/relationships/slideLayout" Target="../slideLayouts/slideLayout1.xml"/><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ags" Target="../tags/tag9.xml"/><Relationship Id="rId6" Type="http://schemas.openxmlformats.org/officeDocument/2006/relationships/image" Target="../media/image1.png"/><Relationship Id="rId5" Type="http://schemas.openxmlformats.org/officeDocument/2006/relationships/notesSlide" Target="../notesSlides/notesSlide16.xml"/><Relationship Id="rId4"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0.xml"/><Relationship Id="rId6" Type="http://schemas.openxmlformats.org/officeDocument/2006/relationships/image" Target="../media/image1.png"/><Relationship Id="rId5" Type="http://schemas.openxmlformats.org/officeDocument/2006/relationships/notesSlide" Target="../notesSlides/notesSlide17.xml"/><Relationship Id="rId4"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2" Type="http://schemas.microsoft.com/office/2007/relationships/media" Target="../media/media18.m4a"/><Relationship Id="rId1" Type="http://schemas.openxmlformats.org/officeDocument/2006/relationships/tags" Target="../tags/tag11.xml"/><Relationship Id="rId6" Type="http://schemas.openxmlformats.org/officeDocument/2006/relationships/image" Target="../media/image1.png"/><Relationship Id="rId5" Type="http://schemas.openxmlformats.org/officeDocument/2006/relationships/notesSlide" Target="../notesSlides/notesSlide18.xml"/><Relationship Id="rId4"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audio" Target="../media/media19.m4a"/><Relationship Id="rId7" Type="http://schemas.openxmlformats.org/officeDocument/2006/relationships/image" Target="../media/image1.png"/><Relationship Id="rId2" Type="http://schemas.microsoft.com/office/2007/relationships/media" Target="../media/media19.m4a"/><Relationship Id="rId1" Type="http://schemas.openxmlformats.org/officeDocument/2006/relationships/tags" Target="../tags/tag12.xml"/><Relationship Id="rId6" Type="http://schemas.openxmlformats.org/officeDocument/2006/relationships/image" Target="../media/image2.emf"/><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0E736E-AA95-3C4C-B663-7453297648BF}"/>
              </a:ext>
            </a:extLst>
          </p:cNvPr>
          <p:cNvSpPr>
            <a:spLocks noGrp="1"/>
          </p:cNvSpPr>
          <p:nvPr>
            <p:ph type="title"/>
          </p:nvPr>
        </p:nvSpPr>
        <p:spPr/>
        <p:txBody>
          <a:bodyPr>
            <a:normAutofit/>
          </a:bodyPr>
          <a:lstStyle/>
          <a:p>
            <a:pPr algn="ctr"/>
            <a:r>
              <a:rPr lang="nl-NL" sz="5400" dirty="0">
                <a:solidFill>
                  <a:schemeClr val="accent1"/>
                </a:solidFill>
              </a:rPr>
              <a:t>Synthesetekst?</a:t>
            </a:r>
          </a:p>
        </p:txBody>
      </p:sp>
      <p:sp>
        <p:nvSpPr>
          <p:cNvPr id="3" name="Tijdelijke aanduiding voor inhoud 2">
            <a:extLst>
              <a:ext uri="{FF2B5EF4-FFF2-40B4-BE49-F238E27FC236}">
                <a16:creationId xmlns:a16="http://schemas.microsoft.com/office/drawing/2014/main" id="{4A1A8324-BCB2-E748-A8A1-9174C67CD839}"/>
              </a:ext>
            </a:extLst>
          </p:cNvPr>
          <p:cNvSpPr>
            <a:spLocks noGrp="1"/>
          </p:cNvSpPr>
          <p:nvPr>
            <p:ph idx="1"/>
          </p:nvPr>
        </p:nvSpPr>
        <p:spPr/>
        <p:txBody>
          <a:bodyPr/>
          <a:lstStyle/>
          <a:p>
            <a:pPr marL="0" indent="0">
              <a:buNone/>
            </a:pPr>
            <a:endParaRPr lang="nl-NL" dirty="0"/>
          </a:p>
          <a:p>
            <a:pPr marL="0" indent="0">
              <a:buNone/>
            </a:pPr>
            <a:endParaRPr lang="nl-NL" dirty="0"/>
          </a:p>
          <a:p>
            <a:pPr marL="0" indent="0">
              <a:buNone/>
            </a:pPr>
            <a:endParaRPr lang="nl-NL" dirty="0"/>
          </a:p>
          <a:p>
            <a:pPr marL="0" indent="0" algn="ctr">
              <a:buNone/>
            </a:pPr>
            <a:r>
              <a:rPr lang="nl-NL" sz="3600" dirty="0"/>
              <a:t>Wat is dat?</a:t>
            </a:r>
          </a:p>
        </p:txBody>
      </p:sp>
      <p:pic>
        <p:nvPicPr>
          <p:cNvPr id="4" name="Audio 3">
            <a:hlinkClick r:id="" action="ppaction://media"/>
            <a:extLst>
              <a:ext uri="{FF2B5EF4-FFF2-40B4-BE49-F238E27FC236}">
                <a16:creationId xmlns:a16="http://schemas.microsoft.com/office/drawing/2014/main" id="{4AB35CFC-0540-0A45-8FE4-5DED6EFE40A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1137531092"/>
      </p:ext>
    </p:extLst>
  </p:cSld>
  <p:clrMapOvr>
    <a:masterClrMapping/>
  </p:clrMapOvr>
  <mc:AlternateContent xmlns:mc="http://schemas.openxmlformats.org/markup-compatibility/2006" xmlns:p14="http://schemas.microsoft.com/office/powerpoint/2010/main">
    <mc:Choice Requires="p14">
      <p:transition spd="slow" p14:dur="2000" advTm="5212"/>
    </mc:Choice>
    <mc:Fallback xmlns="">
      <p:transition spd="slow" advTm="5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4"/>
                </p:tgtEl>
              </p:cMediaNode>
            </p:audio>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528A84-08B2-6545-9EB7-837944F40622}"/>
              </a:ext>
            </a:extLst>
          </p:cNvPr>
          <p:cNvSpPr>
            <a:spLocks noGrp="1"/>
          </p:cNvSpPr>
          <p:nvPr>
            <p:ph type="title"/>
          </p:nvPr>
        </p:nvSpPr>
        <p:spPr>
          <a:xfrm>
            <a:off x="681146" y="1"/>
            <a:ext cx="8545295" cy="812800"/>
          </a:xfrm>
        </p:spPr>
        <p:txBody>
          <a:bodyPr/>
          <a:lstStyle/>
          <a:p>
            <a:pPr algn="ctr"/>
            <a:r>
              <a:rPr lang="nl-NL" dirty="0">
                <a:solidFill>
                  <a:schemeClr val="accent1"/>
                </a:solidFill>
              </a:rPr>
              <a:t>Wat is een synthesetekst?</a:t>
            </a:r>
          </a:p>
        </p:txBody>
      </p:sp>
      <p:sp>
        <p:nvSpPr>
          <p:cNvPr id="7" name="Rechthoek 6">
            <a:extLst>
              <a:ext uri="{FF2B5EF4-FFF2-40B4-BE49-F238E27FC236}">
                <a16:creationId xmlns:a16="http://schemas.microsoft.com/office/drawing/2014/main" id="{57B893C6-B25C-A443-AB4C-509C449292DF}"/>
              </a:ext>
            </a:extLst>
          </p:cNvPr>
          <p:cNvSpPr/>
          <p:nvPr/>
        </p:nvSpPr>
        <p:spPr>
          <a:xfrm>
            <a:off x="215900" y="812801"/>
            <a:ext cx="4360687" cy="10802957"/>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Wat is er nodig dat hypotheses theorieën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dat kan je logisch beredeneren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overeenkomsten van de kusten van de continenten aan weerszijde van de Atlantische Oceaan op de wereldkaart waarnam. In eerste instantie besteedde ik geen aandacht aan het idee, want ik beschouwde het als onwaarschijnlijk.</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paleontologisch bewijs voor een voormalige landbrug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geologie en paleontologie,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hthoek 7">
            <a:extLst>
              <a:ext uri="{FF2B5EF4-FFF2-40B4-BE49-F238E27FC236}">
                <a16:creationId xmlns:a16="http://schemas.microsoft.com/office/drawing/2014/main" id="{35CE93E3-7D5C-DC40-834A-88A712B26C8F}"/>
              </a:ext>
            </a:extLst>
          </p:cNvPr>
          <p:cNvSpPr/>
          <p:nvPr/>
        </p:nvSpPr>
        <p:spPr>
          <a:xfrm>
            <a:off x="5211604" y="742577"/>
            <a:ext cx="4680487" cy="12905328"/>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2</a:t>
            </a:r>
            <a:r>
              <a:rPr lang="nl-NL" sz="1200" dirty="0">
                <a:latin typeface="Arial" panose="020B0604020202020204" pitchFamily="34" charset="0"/>
                <a:ea typeface="Calibri" panose="020F0502020204030204" pitchFamily="34" charset="0"/>
                <a:cs typeface="Times New Roman" panose="02020603050405020304" pitchFamily="18" charset="0"/>
              </a:rPr>
              <a:t>:  :. Geschiedenis van de ontwikkeling van de continentale drift hypothese.</a:t>
            </a:r>
          </a:p>
          <a:p>
            <a:r>
              <a:rPr lang="nl-NL" sz="1200" dirty="0">
                <a:latin typeface="Arial" panose="020B0604020202020204" pitchFamily="34" charset="0"/>
                <a:ea typeface="Calibri" panose="020F0502020204030204" pitchFamily="34" charset="0"/>
                <a:cs typeface="Times New Roman" panose="02020603050405020304" pitchFamily="18" charset="0"/>
              </a:rPr>
              <a:t>Vraagstuk: Wat is er nodig dat hypotheses theorieën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Zonder mechanisme voor  het continentale drift idee, wordt de hypothese geen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2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Reactie op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meeste wetenschappers zagen ernstige tekortkomingen in de hypothese van Wegener, en velen verwierpen hem meteen. Een belangrijke zwakte van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 was dat hij geen verklaring kon geven voor het bewegen van de continenten. Toch dachten ook sommige wetenschappers dat de continentaal-drift hypothese zeer belangrijk kon wezen en verder onderzocht moest worden. Onderstaande samenvatting geeft een beeld over de discussies die wetenschappers hadden over de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Van G.W. </a:t>
            </a:r>
            <a:r>
              <a:rPr lang="nl-NL" sz="1200" dirty="0" err="1">
                <a:latin typeface="Arial" panose="020B0604020202020204" pitchFamily="34" charset="0"/>
                <a:ea typeface="Calibri" panose="020F0502020204030204" pitchFamily="34" charset="0"/>
                <a:cs typeface="Times New Roman" panose="02020603050405020304" pitchFamily="18" charset="0"/>
              </a:rPr>
              <a:t>Lockefeer</a:t>
            </a:r>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de continenten niet vastliggen is aantrekkelijk voor elke geoloog ondanks het feit dat Wegener dat niet kan bewijzen. We bespreken zijn hypothese serieus, omdat we graag willen dat hij gelijk heeft, en toch ben ik bang dat we moeten concluderen dat hij op essentiële punten verkeerd is. Maar het idee zelf kan nog bewezen worden.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paleomagnetisme (de studie van het magnetisch veld van de aarde) op grond van onderzoek naar magnetische mineralen in de zeebodem zien, dat de continenten wel degelijk op een andere manier geplaatst moeten zijn geweest. In plaats van noord-zuid gericht, zijn magnetische mineralen op de zeebodem oost-west gericht. Maar het </a:t>
            </a:r>
            <a:r>
              <a:rPr lang="nl-NL" sz="1200" i="1" dirty="0">
                <a:latin typeface="Arial" panose="020B0604020202020204" pitchFamily="34" charset="0"/>
                <a:ea typeface="Calibri" panose="020F0502020204030204" pitchFamily="34" charset="0"/>
                <a:cs typeface="Times New Roman" panose="02020603050405020304" pitchFamily="18" charset="0"/>
              </a:rPr>
              <a:t>mechanisme</a:t>
            </a:r>
            <a:r>
              <a:rPr lang="nl-NL" sz="12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zeebodemspreiding: gesmolten gesteente sijpelt omhoog vanuit het binnenste van de aarde door </a:t>
            </a:r>
            <a:r>
              <a:rPr lang="nl-NL" sz="1200" dirty="0" err="1">
                <a:latin typeface="Arial" panose="020B0604020202020204" pitchFamily="34" charset="0"/>
                <a:ea typeface="Calibri" panose="020F0502020204030204" pitchFamily="34" charset="0"/>
                <a:cs typeface="Times New Roman" panose="02020603050405020304" pitchFamily="18" charset="0"/>
              </a:rPr>
              <a:t>mid</a:t>
            </a:r>
            <a:r>
              <a:rPr lang="nl-NL" sz="12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en-US" sz="1200" dirty="0" err="1">
                <a:latin typeface="Arial" panose="020B0604020202020204" pitchFamily="34" charset="0"/>
                <a:ea typeface="Calibri" panose="020F0502020204030204" pitchFamily="34" charset="0"/>
                <a:cs typeface="Times New Roman" panose="02020603050405020304" pitchFamily="18" charset="0"/>
              </a:rPr>
              <a:t>Bron</a:t>
            </a:r>
            <a:r>
              <a:rPr lang="en-US" sz="1200" dirty="0">
                <a:latin typeface="Arial" panose="020B0604020202020204" pitchFamily="34" charset="0"/>
                <a:ea typeface="Calibri" panose="020F0502020204030204" pitchFamily="34" charset="0"/>
                <a:cs typeface="Times New Roman" panose="02020603050405020304" pitchFamily="18" charset="0"/>
              </a:rPr>
              <a:t>: Big History Project, </a:t>
            </a:r>
            <a:r>
              <a:rPr lang="en-US" sz="1200" dirty="0" err="1">
                <a:latin typeface="Arial" panose="020B0604020202020204" pitchFamily="34" charset="0"/>
                <a:ea typeface="Calibri" panose="020F0502020204030204" pitchFamily="34" charset="0"/>
                <a:cs typeface="Times New Roman" panose="02020603050405020304" pitchFamily="18" charset="0"/>
              </a:rPr>
              <a:t>drempel</a:t>
            </a:r>
            <a:r>
              <a:rPr lang="en-US" sz="1200" dirty="0">
                <a:latin typeface="Arial" panose="020B0604020202020204" pitchFamily="34" charset="0"/>
                <a:ea typeface="Calibri" panose="020F0502020204030204" pitchFamily="34" charset="0"/>
                <a:cs typeface="Times New Roman" panose="02020603050405020304" pitchFamily="18" charset="0"/>
              </a:rPr>
              <a:t> 4, Investigation 4.</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Je mag naar deze bron verwijzen als: (BH Project,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 geen jaartal.</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Audio 2">
            <a:hlinkClick r:id="" action="ppaction://media"/>
            <a:extLst>
              <a:ext uri="{FF2B5EF4-FFF2-40B4-BE49-F238E27FC236}">
                <a16:creationId xmlns:a16="http://schemas.microsoft.com/office/drawing/2014/main" id="{801F7A6A-B82B-CF4F-BCA4-A06AF529D4A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2760070045"/>
      </p:ext>
    </p:extLst>
  </p:cSld>
  <p:clrMapOvr>
    <a:masterClrMapping/>
  </p:clrMapOvr>
  <mc:AlternateContent xmlns:mc="http://schemas.openxmlformats.org/markup-compatibility/2006" xmlns:p14="http://schemas.microsoft.com/office/powerpoint/2010/main">
    <mc:Choice Requires="p14">
      <p:transition spd="slow" p14:dur="2000" advTm="9052"/>
    </mc:Choice>
    <mc:Fallback xmlns="">
      <p:transition spd="slow" advTm="90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3"/>
                </p:tgtEl>
              </p:cMediaNode>
            </p:audio>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5ADF6AE7-9718-D64A-97D8-4997DDF1A408}"/>
              </a:ext>
            </a:extLst>
          </p:cNvPr>
          <p:cNvSpPr>
            <a:spLocks noGrp="1"/>
          </p:cNvSpPr>
          <p:nvPr>
            <p:ph type="ctrTitle"/>
          </p:nvPr>
        </p:nvSpPr>
        <p:spPr>
          <a:xfrm>
            <a:off x="718721" y="606973"/>
            <a:ext cx="8421450" cy="1171950"/>
          </a:xfrm>
        </p:spPr>
        <p:txBody>
          <a:bodyPr anchor="t"/>
          <a:lstStyle/>
          <a:p>
            <a:r>
              <a:rPr lang="nl-NL" dirty="0">
                <a:solidFill>
                  <a:schemeClr val="accent1"/>
                </a:solidFill>
              </a:rPr>
              <a:t>Definitie synthesetekst</a:t>
            </a:r>
          </a:p>
        </p:txBody>
      </p:sp>
      <p:sp>
        <p:nvSpPr>
          <p:cNvPr id="5" name="Ondertitel 4">
            <a:extLst>
              <a:ext uri="{FF2B5EF4-FFF2-40B4-BE49-F238E27FC236}">
                <a16:creationId xmlns:a16="http://schemas.microsoft.com/office/drawing/2014/main" id="{13BA5DA1-027C-3847-800C-0A75A5749345}"/>
              </a:ext>
            </a:extLst>
          </p:cNvPr>
          <p:cNvSpPr>
            <a:spLocks noGrp="1"/>
          </p:cNvSpPr>
          <p:nvPr>
            <p:ph type="subTitle" idx="1"/>
          </p:nvPr>
        </p:nvSpPr>
        <p:spPr>
          <a:xfrm>
            <a:off x="718721" y="1872441"/>
            <a:ext cx="8541657" cy="4860867"/>
          </a:xfrm>
        </p:spPr>
        <p:txBody>
          <a:bodyPr>
            <a:normAutofit/>
          </a:bodyPr>
          <a:lstStyle/>
          <a:p>
            <a:pPr algn="l"/>
            <a:r>
              <a:rPr lang="nl-NL" sz="3200" dirty="0"/>
              <a:t>Een </a:t>
            </a:r>
            <a:r>
              <a:rPr lang="nl-NL" sz="3200" dirty="0">
                <a:solidFill>
                  <a:schemeClr val="accent1"/>
                </a:solidFill>
              </a:rPr>
              <a:t>synthesetekst</a:t>
            </a:r>
            <a:r>
              <a:rPr lang="nl-NL" sz="3200" dirty="0"/>
              <a:t> is een tekst die een discussie in kaart brengt door de kerngedachten uit verschillende bronnen samen te voegen in een nieuwe tekst:</a:t>
            </a:r>
          </a:p>
          <a:p>
            <a:pPr algn="l"/>
            <a:endParaRPr lang="nl-NL" sz="3200" dirty="0"/>
          </a:p>
          <a:p>
            <a:pPr algn="l"/>
            <a:r>
              <a:rPr lang="nl-NL" sz="3200" dirty="0" err="1">
                <a:solidFill>
                  <a:schemeClr val="accent1"/>
                </a:solidFill>
              </a:rPr>
              <a:t>Syn</a:t>
            </a:r>
            <a:r>
              <a:rPr lang="nl-NL" sz="3200" dirty="0"/>
              <a:t> = samen en </a:t>
            </a:r>
            <a:r>
              <a:rPr lang="nl-NL" sz="3200" dirty="0">
                <a:solidFill>
                  <a:schemeClr val="accent1"/>
                </a:solidFill>
              </a:rPr>
              <a:t>These</a:t>
            </a:r>
            <a:r>
              <a:rPr lang="nl-NL" sz="3200" dirty="0"/>
              <a:t> = stelling</a:t>
            </a:r>
          </a:p>
          <a:p>
            <a:pPr algn="l"/>
            <a:endParaRPr lang="nl-NL" sz="3200" dirty="0"/>
          </a:p>
          <a:p>
            <a:pPr algn="l"/>
            <a:r>
              <a:rPr lang="nl-NL" sz="3200" dirty="0"/>
              <a:t>Het samenvoegen van argumenten</a:t>
            </a:r>
          </a:p>
        </p:txBody>
      </p:sp>
      <p:pic>
        <p:nvPicPr>
          <p:cNvPr id="2" name="Audio 1">
            <a:hlinkClick r:id="" action="ppaction://media"/>
            <a:extLst>
              <a:ext uri="{FF2B5EF4-FFF2-40B4-BE49-F238E27FC236}">
                <a16:creationId xmlns:a16="http://schemas.microsoft.com/office/drawing/2014/main" id="{12B65334-4654-B844-ABF1-84D090276E3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3570676504"/>
      </p:ext>
    </p:extLst>
  </p:cSld>
  <p:clrMapOvr>
    <a:masterClrMapping/>
  </p:clrMapOvr>
  <mc:AlternateContent xmlns:mc="http://schemas.openxmlformats.org/markup-compatibility/2006" xmlns:p14="http://schemas.microsoft.com/office/powerpoint/2010/main">
    <mc:Choice Requires="p14">
      <p:transition spd="slow" p14:dur="2000" advTm="19600"/>
    </mc:Choice>
    <mc:Fallback xmlns="">
      <p:transition spd="slow" advTm="19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nodeType="clickEffect">
                                  <p:stCondLst>
                                    <p:cond delay="0"/>
                                  </p:stCondLst>
                                  <p:iterate type="lt">
                                    <p:tmPct val="10000"/>
                                  </p:iterate>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4"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8F2F778D-F0A4-BB49-9338-221AA34C39B0}"/>
              </a:ext>
            </a:extLst>
          </p:cNvPr>
          <p:cNvSpPr>
            <a:spLocks noGrp="1"/>
          </p:cNvSpPr>
          <p:nvPr>
            <p:ph type="ctrTitle"/>
          </p:nvPr>
        </p:nvSpPr>
        <p:spPr>
          <a:xfrm>
            <a:off x="743069" y="498764"/>
            <a:ext cx="8421450" cy="980901"/>
          </a:xfrm>
        </p:spPr>
        <p:txBody>
          <a:bodyPr anchor="t">
            <a:normAutofit/>
          </a:bodyPr>
          <a:lstStyle/>
          <a:p>
            <a:r>
              <a:rPr lang="nl-NL" sz="4400" dirty="0">
                <a:solidFill>
                  <a:schemeClr val="accent1"/>
                </a:solidFill>
              </a:rPr>
              <a:t>Wat de schrijver moet doen</a:t>
            </a:r>
          </a:p>
        </p:txBody>
      </p:sp>
      <p:sp>
        <p:nvSpPr>
          <p:cNvPr id="5" name="Ondertitel 4">
            <a:extLst>
              <a:ext uri="{FF2B5EF4-FFF2-40B4-BE49-F238E27FC236}">
                <a16:creationId xmlns:a16="http://schemas.microsoft.com/office/drawing/2014/main" id="{DE2D0D57-4CE7-164A-A10A-1B9DF6FA1E59}"/>
              </a:ext>
            </a:extLst>
          </p:cNvPr>
          <p:cNvSpPr>
            <a:spLocks noGrp="1"/>
          </p:cNvSpPr>
          <p:nvPr>
            <p:ph type="subTitle" idx="1"/>
          </p:nvPr>
        </p:nvSpPr>
        <p:spPr>
          <a:xfrm>
            <a:off x="947651" y="1662545"/>
            <a:ext cx="7963593" cy="4696691"/>
          </a:xfrm>
        </p:spPr>
        <p:txBody>
          <a:bodyPr>
            <a:normAutofit lnSpcReduction="10000"/>
          </a:bodyPr>
          <a:lstStyle/>
          <a:p>
            <a:pPr marL="342900" indent="-342900" algn="l">
              <a:buFont typeface="Arial" panose="020B0604020202020204" pitchFamily="34" charset="0"/>
              <a:buChar char="•"/>
            </a:pPr>
            <a:r>
              <a:rPr lang="nl-NL" sz="3200" dirty="0"/>
              <a:t>Kerngedachten uit bronnen </a:t>
            </a:r>
            <a:r>
              <a:rPr lang="nl-NL" sz="3200" b="1" dirty="0">
                <a:solidFill>
                  <a:schemeClr val="accent6"/>
                </a:solidFill>
              </a:rPr>
              <a:t>selecteren</a:t>
            </a:r>
          </a:p>
          <a:p>
            <a:pPr marL="342900" indent="-342900" algn="l">
              <a:buFont typeface="Arial" panose="020B0604020202020204" pitchFamily="34" charset="0"/>
              <a:buChar char="•"/>
            </a:pPr>
            <a:endParaRPr lang="nl-NL" sz="3200" dirty="0"/>
          </a:p>
          <a:p>
            <a:pPr marL="342900" indent="-342900" algn="l">
              <a:buFont typeface="Arial" panose="020B0604020202020204" pitchFamily="34" charset="0"/>
              <a:buChar char="•"/>
            </a:pPr>
            <a:r>
              <a:rPr lang="nl-NL" sz="3200" dirty="0"/>
              <a:t>Kerngedachten </a:t>
            </a:r>
            <a:r>
              <a:rPr lang="nl-NL" sz="3200" b="1" dirty="0">
                <a:solidFill>
                  <a:schemeClr val="accent6"/>
                </a:solidFill>
              </a:rPr>
              <a:t>met elkaar in verband brengen</a:t>
            </a:r>
          </a:p>
          <a:p>
            <a:pPr marL="342900" indent="-342900" algn="l">
              <a:buFont typeface="Arial" panose="020B0604020202020204" pitchFamily="34" charset="0"/>
              <a:buChar char="•"/>
            </a:pPr>
            <a:endParaRPr lang="nl-NL" sz="3200" dirty="0"/>
          </a:p>
          <a:p>
            <a:pPr marL="342900" indent="-342900" algn="l">
              <a:buFont typeface="Arial" panose="020B0604020202020204" pitchFamily="34" charset="0"/>
              <a:buChar char="•"/>
            </a:pPr>
            <a:r>
              <a:rPr lang="nl-NL" sz="3200" dirty="0"/>
              <a:t>Kerngedachten </a:t>
            </a:r>
            <a:r>
              <a:rPr lang="nl-NL" sz="3200" b="1" dirty="0">
                <a:solidFill>
                  <a:schemeClr val="accent6"/>
                </a:solidFill>
              </a:rPr>
              <a:t>kritisch beschouwen</a:t>
            </a:r>
            <a:r>
              <a:rPr lang="nl-NL" sz="3200" dirty="0"/>
              <a:t>: </a:t>
            </a:r>
          </a:p>
          <a:p>
            <a:pPr marL="800100" lvl="1" indent="-342900" algn="l">
              <a:buFont typeface="Arial" panose="020B0604020202020204" pitchFamily="34" charset="0"/>
              <a:buChar char="•"/>
            </a:pPr>
            <a:r>
              <a:rPr lang="nl-NL" sz="3200" dirty="0"/>
              <a:t>Wat betekenen die</a:t>
            </a:r>
          </a:p>
          <a:p>
            <a:pPr marL="800100" lvl="1" indent="-342900" algn="l">
              <a:buFont typeface="Arial" panose="020B0604020202020204" pitchFamily="34" charset="0"/>
              <a:buChar char="•"/>
            </a:pPr>
            <a:r>
              <a:rPr lang="nl-NL" sz="3200" dirty="0"/>
              <a:t>Zijn ze wel goed weergegeven</a:t>
            </a:r>
          </a:p>
          <a:p>
            <a:pPr marL="800100" lvl="1" indent="-342900" algn="l">
              <a:buFont typeface="Arial" panose="020B0604020202020204" pitchFamily="34" charset="0"/>
              <a:buChar char="•"/>
            </a:pPr>
            <a:r>
              <a:rPr lang="nl-NL" sz="3200" dirty="0"/>
              <a:t>Kloppen ze wel</a:t>
            </a:r>
          </a:p>
          <a:p>
            <a:pPr marL="342900" indent="-342900" algn="l">
              <a:buFont typeface="Arial" panose="020B0604020202020204" pitchFamily="34" charset="0"/>
              <a:buChar char="•"/>
            </a:pPr>
            <a:endParaRPr lang="nl-NL" dirty="0"/>
          </a:p>
          <a:p>
            <a:pPr marL="342900" indent="-342900" algn="l">
              <a:buFont typeface="Arial" panose="020B0604020202020204" pitchFamily="34" charset="0"/>
              <a:buChar char="•"/>
            </a:pPr>
            <a:endParaRPr lang="nl-NL" dirty="0"/>
          </a:p>
        </p:txBody>
      </p:sp>
      <p:pic>
        <p:nvPicPr>
          <p:cNvPr id="2" name="Audio 1">
            <a:hlinkClick r:id="" action="ppaction://media"/>
            <a:extLst>
              <a:ext uri="{FF2B5EF4-FFF2-40B4-BE49-F238E27FC236}">
                <a16:creationId xmlns:a16="http://schemas.microsoft.com/office/drawing/2014/main" id="{3663B583-5564-204D-8A92-B209E14BA86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4068913221"/>
      </p:ext>
    </p:extLst>
  </p:cSld>
  <p:clrMapOvr>
    <a:masterClrMapping/>
  </p:clrMapOvr>
  <mc:AlternateContent xmlns:mc="http://schemas.openxmlformats.org/markup-compatibility/2006" xmlns:p14="http://schemas.microsoft.com/office/powerpoint/2010/main">
    <mc:Choice Requires="p14">
      <p:transition spd="slow" p14:dur="2000" advTm="16058"/>
    </mc:Choice>
    <mc:Fallback xmlns="">
      <p:transition spd="slow" advTm="16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a:extLst>
              <a:ext uri="{FF2B5EF4-FFF2-40B4-BE49-F238E27FC236}">
                <a16:creationId xmlns:a16="http://schemas.microsoft.com/office/drawing/2014/main" id="{357A3E91-E6F7-EB4C-9AE9-7FE3D18FB512}"/>
              </a:ext>
            </a:extLst>
          </p:cNvPr>
          <p:cNvSpPr txBox="1"/>
          <p:nvPr/>
        </p:nvSpPr>
        <p:spPr>
          <a:xfrm>
            <a:off x="335299" y="157802"/>
            <a:ext cx="8906671" cy="584775"/>
          </a:xfrm>
          <a:prstGeom prst="rect">
            <a:avLst/>
          </a:prstGeom>
          <a:noFill/>
        </p:spPr>
        <p:txBody>
          <a:bodyPr wrap="square" rtlCol="0">
            <a:spAutoFit/>
          </a:bodyPr>
          <a:lstStyle/>
          <a:p>
            <a:r>
              <a:rPr lang="nl-NL" sz="3200" dirty="0">
                <a:solidFill>
                  <a:schemeClr val="accent1"/>
                </a:solidFill>
              </a:rPr>
              <a:t>1. Het selecteren van argumenten uit de bronnen</a:t>
            </a:r>
          </a:p>
        </p:txBody>
      </p:sp>
      <p:sp>
        <p:nvSpPr>
          <p:cNvPr id="4" name="Rechthoek 3">
            <a:extLst>
              <a:ext uri="{FF2B5EF4-FFF2-40B4-BE49-F238E27FC236}">
                <a16:creationId xmlns:a16="http://schemas.microsoft.com/office/drawing/2014/main" id="{83C9EADE-C6F9-2A4D-93F6-1E9DED19AA72}"/>
              </a:ext>
            </a:extLst>
          </p:cNvPr>
          <p:cNvSpPr/>
          <p:nvPr/>
        </p:nvSpPr>
        <p:spPr>
          <a:xfrm>
            <a:off x="335299" y="742577"/>
            <a:ext cx="9236990" cy="6555641"/>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 </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daar zijn logische redenen voor</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overeenkomsten van de kusten van de continenten aan weerszijde van de Atlantische Oceaan op de wereldkaart waarnam. In eerste instantie besteedde ik geen aandacht aan het idee, want ik beschouwde het als onwaarschijnlijk.</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paleontologisch bewijs voor een voormalige landbrug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geologie en paleontologie,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Pijl links 4">
            <a:extLst>
              <a:ext uri="{FF2B5EF4-FFF2-40B4-BE49-F238E27FC236}">
                <a16:creationId xmlns:a16="http://schemas.microsoft.com/office/drawing/2014/main" id="{3924E43B-99FE-EE43-B732-278CDC4F6236}"/>
              </a:ext>
            </a:extLst>
          </p:cNvPr>
          <p:cNvSpPr/>
          <p:nvPr/>
        </p:nvSpPr>
        <p:spPr>
          <a:xfrm rot="7854271">
            <a:off x="6630827" y="1844950"/>
            <a:ext cx="1554231" cy="404101"/>
          </a:xfrm>
          <a:prstGeom prst="rightArrow">
            <a:avLst>
              <a:gd name="adj1" fmla="val 100000"/>
              <a:gd name="adj2" fmla="val 500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 name="Tekstvak 2">
            <a:extLst>
              <a:ext uri="{FF2B5EF4-FFF2-40B4-BE49-F238E27FC236}">
                <a16:creationId xmlns:a16="http://schemas.microsoft.com/office/drawing/2014/main" id="{B90BC2E0-B1AD-FD42-B41E-A2922F6E68B2}"/>
              </a:ext>
            </a:extLst>
          </p:cNvPr>
          <p:cNvSpPr txBox="1"/>
          <p:nvPr/>
        </p:nvSpPr>
        <p:spPr>
          <a:xfrm>
            <a:off x="3328386" y="3651065"/>
            <a:ext cx="861228" cy="769441"/>
          </a:xfrm>
          <a:prstGeom prst="rect">
            <a:avLst/>
          </a:prstGeom>
          <a:noFill/>
        </p:spPr>
        <p:txBody>
          <a:bodyPr wrap="square" rtlCol="0">
            <a:spAutoFit/>
          </a:bodyPr>
          <a:lstStyle/>
          <a:p>
            <a:r>
              <a:rPr lang="nl-NL" sz="4400" b="1" dirty="0">
                <a:solidFill>
                  <a:schemeClr val="accent2"/>
                </a:solidFill>
              </a:rPr>
              <a:t>1</a:t>
            </a:r>
          </a:p>
        </p:txBody>
      </p:sp>
      <p:sp>
        <p:nvSpPr>
          <p:cNvPr id="8" name="Tekstvak 7">
            <a:extLst>
              <a:ext uri="{FF2B5EF4-FFF2-40B4-BE49-F238E27FC236}">
                <a16:creationId xmlns:a16="http://schemas.microsoft.com/office/drawing/2014/main" id="{40F9BB9D-043C-C345-B294-05EC8A09B837}"/>
              </a:ext>
            </a:extLst>
          </p:cNvPr>
          <p:cNvSpPr txBox="1"/>
          <p:nvPr/>
        </p:nvSpPr>
        <p:spPr>
          <a:xfrm>
            <a:off x="4788634" y="4297396"/>
            <a:ext cx="861228" cy="707886"/>
          </a:xfrm>
          <a:prstGeom prst="rect">
            <a:avLst/>
          </a:prstGeom>
          <a:noFill/>
        </p:spPr>
        <p:txBody>
          <a:bodyPr wrap="square" rtlCol="0">
            <a:spAutoFit/>
          </a:bodyPr>
          <a:lstStyle/>
          <a:p>
            <a:r>
              <a:rPr lang="nl-NL" sz="4000" b="1" dirty="0">
                <a:solidFill>
                  <a:schemeClr val="accent2"/>
                </a:solidFill>
              </a:rPr>
              <a:t>2</a:t>
            </a:r>
          </a:p>
        </p:txBody>
      </p:sp>
      <p:sp>
        <p:nvSpPr>
          <p:cNvPr id="9" name="Tekstvak 8">
            <a:extLst>
              <a:ext uri="{FF2B5EF4-FFF2-40B4-BE49-F238E27FC236}">
                <a16:creationId xmlns:a16="http://schemas.microsoft.com/office/drawing/2014/main" id="{75FA53DF-3D3D-E946-B5CE-71E25E30AECB}"/>
              </a:ext>
            </a:extLst>
          </p:cNvPr>
          <p:cNvSpPr txBox="1"/>
          <p:nvPr/>
        </p:nvSpPr>
        <p:spPr>
          <a:xfrm>
            <a:off x="6248882" y="4943727"/>
            <a:ext cx="861228" cy="707886"/>
          </a:xfrm>
          <a:prstGeom prst="rect">
            <a:avLst/>
          </a:prstGeom>
          <a:noFill/>
        </p:spPr>
        <p:txBody>
          <a:bodyPr wrap="square" rtlCol="0">
            <a:spAutoFit/>
          </a:bodyPr>
          <a:lstStyle/>
          <a:p>
            <a:r>
              <a:rPr lang="nl-NL" sz="4000" b="1" dirty="0">
                <a:solidFill>
                  <a:schemeClr val="accent2"/>
                </a:solidFill>
              </a:rPr>
              <a:t>3</a:t>
            </a:r>
          </a:p>
        </p:txBody>
      </p:sp>
      <p:pic>
        <p:nvPicPr>
          <p:cNvPr id="6" name="Audio 5">
            <a:hlinkClick r:id="" action="ppaction://media"/>
            <a:extLst>
              <a:ext uri="{FF2B5EF4-FFF2-40B4-BE49-F238E27FC236}">
                <a16:creationId xmlns:a16="http://schemas.microsoft.com/office/drawing/2014/main" id="{3FD32B3F-4BA2-0047-A907-14A6D813945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377460977"/>
      </p:ext>
    </p:extLst>
  </p:cSld>
  <p:clrMapOvr>
    <a:masterClrMapping/>
  </p:clrMapOvr>
  <mc:AlternateContent xmlns:mc="http://schemas.openxmlformats.org/markup-compatibility/2006" xmlns:p14="http://schemas.microsoft.com/office/powerpoint/2010/main">
    <mc:Choice Requires="p14">
      <p:transition spd="slow" p14:dur="2000" advTm="21984"/>
    </mc:Choice>
    <mc:Fallback xmlns="">
      <p:transition spd="slow" advTm="21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6"/>
                </p:tgtEl>
              </p:cMediaNode>
            </p:audio>
          </p:childTnLst>
        </p:cTn>
      </p:par>
    </p:tnLst>
    <p:bldLst>
      <p:bldP spid="2" grpId="0"/>
      <p:bldP spid="4" grpId="0"/>
      <p:bldP spid="5" grpId="0" animBg="1"/>
      <p:bldP spid="3"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170481" y="156243"/>
            <a:ext cx="9624447" cy="7888570"/>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2</a:t>
            </a:r>
            <a:r>
              <a:rPr lang="nl-NL" sz="1200" dirty="0">
                <a:latin typeface="Arial" panose="020B0604020202020204" pitchFamily="34" charset="0"/>
                <a:ea typeface="Calibri" panose="020F0502020204030204" pitchFamily="34" charset="0"/>
                <a:cs typeface="Times New Roman" panose="02020603050405020304" pitchFamily="18" charset="0"/>
              </a:rPr>
              <a:t>:. Geschiedenis van de ontwikkeling van de continentale drift hypothese.</a:t>
            </a: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Zonder mechanisme voor  de continentale drift hypothese wordt het geen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2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Reactie op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meeste wetenschappers zagen ernstige tekortkomingen in de hypothese van Wegener, en velen verwierpen hem meteen. Een belangrijke zwakte van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 was dat hij geen verklaring kon geven voor het bewegen van de continenten. Toch dachten ook sommige wetenschappers dat de continentaal-drift hypothese zeer belangrijk kon wezen en verder onderzocht moest worden. Onderstaande samenvatting geeft een beeld over de discussies die wetenschappers hadden over de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Van G.W. </a:t>
            </a:r>
            <a:r>
              <a:rPr lang="nl-NL" sz="1200" dirty="0" err="1">
                <a:latin typeface="Arial" panose="020B0604020202020204" pitchFamily="34" charset="0"/>
                <a:ea typeface="Calibri" panose="020F0502020204030204" pitchFamily="34" charset="0"/>
                <a:cs typeface="Times New Roman" panose="02020603050405020304" pitchFamily="18" charset="0"/>
              </a:rPr>
              <a:t>Lockefeer</a:t>
            </a:r>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de continenten niet vastliggen is aantrekkelijk voor elke geoloog ondanks het feit dat Wegener dat niet kan bewijzen. We bespreken zijn hypothese serieus, omdat we graag willen dat hij gelijk heeft, en toch ben ik bang dat we moeten concluderen dat hij op essentiële punten verkeerd is. Maar het idee zelf kan nog bewezen worden.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paleomagnetisme (de studie van het magnetisch veld van de aarde) op grond van onderzoek naar magnetische mineralen in de zeebodem zien, dat de continenten wel degelijk op een andere manier geplaatst moeten zijn geweest. In plaats van noord-zuid gericht, zijn magnetische mineralen op de zeebodem oost-west gericht. Maar het </a:t>
            </a:r>
            <a:r>
              <a:rPr lang="nl-NL" sz="1200" i="1" dirty="0">
                <a:latin typeface="Arial" panose="020B0604020202020204" pitchFamily="34" charset="0"/>
                <a:ea typeface="Calibri" panose="020F0502020204030204" pitchFamily="34" charset="0"/>
                <a:cs typeface="Times New Roman" panose="02020603050405020304" pitchFamily="18" charset="0"/>
              </a:rPr>
              <a:t>mechanisme</a:t>
            </a:r>
            <a:r>
              <a:rPr lang="nl-NL" sz="12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zeebodemspreiding: gesmolten gesteente sijpelt omhoog vanuit het binnenste van de aarde door </a:t>
            </a:r>
            <a:r>
              <a:rPr lang="nl-NL" sz="1200" dirty="0" err="1">
                <a:latin typeface="Arial" panose="020B0604020202020204" pitchFamily="34" charset="0"/>
                <a:ea typeface="Calibri" panose="020F0502020204030204" pitchFamily="34" charset="0"/>
                <a:cs typeface="Times New Roman" panose="02020603050405020304" pitchFamily="18" charset="0"/>
              </a:rPr>
              <a:t>mid</a:t>
            </a:r>
            <a:r>
              <a:rPr lang="nl-NL" sz="12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en-US" sz="1200" dirty="0" err="1">
                <a:latin typeface="Arial" panose="020B0604020202020204" pitchFamily="34" charset="0"/>
                <a:ea typeface="Calibri" panose="020F0502020204030204" pitchFamily="34" charset="0"/>
                <a:cs typeface="Times New Roman" panose="02020603050405020304" pitchFamily="18" charset="0"/>
              </a:rPr>
              <a:t>Bron</a:t>
            </a:r>
            <a:r>
              <a:rPr lang="en-US" sz="1200" dirty="0">
                <a:latin typeface="Arial" panose="020B0604020202020204" pitchFamily="34" charset="0"/>
                <a:ea typeface="Calibri" panose="020F0502020204030204" pitchFamily="34" charset="0"/>
                <a:cs typeface="Times New Roman" panose="02020603050405020304" pitchFamily="18" charset="0"/>
              </a:rPr>
              <a:t>: Big History Project, </a:t>
            </a:r>
            <a:r>
              <a:rPr lang="en-US" sz="1200" dirty="0" err="1">
                <a:latin typeface="Arial" panose="020B0604020202020204" pitchFamily="34" charset="0"/>
                <a:ea typeface="Calibri" panose="020F0502020204030204" pitchFamily="34" charset="0"/>
                <a:cs typeface="Times New Roman" panose="02020603050405020304" pitchFamily="18" charset="0"/>
              </a:rPr>
              <a:t>drempel</a:t>
            </a:r>
            <a:r>
              <a:rPr lang="en-US" sz="1200" dirty="0">
                <a:latin typeface="Arial" panose="020B0604020202020204" pitchFamily="34" charset="0"/>
                <a:ea typeface="Calibri" panose="020F0502020204030204" pitchFamily="34" charset="0"/>
                <a:cs typeface="Times New Roman" panose="02020603050405020304" pitchFamily="18" charset="0"/>
              </a:rPr>
              <a:t> 4, Investigation 4.</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Je mag naar deze bron verwijzen als: (BH Project,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 geen jaartal.</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Pijl links 3">
            <a:extLst>
              <a:ext uri="{FF2B5EF4-FFF2-40B4-BE49-F238E27FC236}">
                <a16:creationId xmlns:a16="http://schemas.microsoft.com/office/drawing/2014/main" id="{F0A0518F-B1C1-8449-85C6-380F6A5077F7}"/>
              </a:ext>
            </a:extLst>
          </p:cNvPr>
          <p:cNvSpPr/>
          <p:nvPr/>
        </p:nvSpPr>
        <p:spPr>
          <a:xfrm rot="7854271">
            <a:off x="6835779" y="1167034"/>
            <a:ext cx="1554231" cy="404101"/>
          </a:xfrm>
          <a:prstGeom prst="rightArrow">
            <a:avLst>
              <a:gd name="adj1" fmla="val 100000"/>
              <a:gd name="adj2" fmla="val 5000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5" name="Tekstvak 4">
            <a:extLst>
              <a:ext uri="{FF2B5EF4-FFF2-40B4-BE49-F238E27FC236}">
                <a16:creationId xmlns:a16="http://schemas.microsoft.com/office/drawing/2014/main" id="{9ABF374E-730E-4244-97C0-13C30995CF0E}"/>
              </a:ext>
            </a:extLst>
          </p:cNvPr>
          <p:cNvSpPr txBox="1"/>
          <p:nvPr/>
        </p:nvSpPr>
        <p:spPr>
          <a:xfrm>
            <a:off x="2666234" y="2659559"/>
            <a:ext cx="861228" cy="769441"/>
          </a:xfrm>
          <a:prstGeom prst="rect">
            <a:avLst/>
          </a:prstGeom>
          <a:noFill/>
        </p:spPr>
        <p:txBody>
          <a:bodyPr wrap="square" rtlCol="0">
            <a:spAutoFit/>
          </a:bodyPr>
          <a:lstStyle/>
          <a:p>
            <a:r>
              <a:rPr lang="nl-NL" sz="4400" b="1" dirty="0">
                <a:solidFill>
                  <a:schemeClr val="accent2"/>
                </a:solidFill>
              </a:rPr>
              <a:t>1</a:t>
            </a:r>
          </a:p>
        </p:txBody>
      </p:sp>
      <p:sp>
        <p:nvSpPr>
          <p:cNvPr id="7" name="Tekstvak 6">
            <a:extLst>
              <a:ext uri="{FF2B5EF4-FFF2-40B4-BE49-F238E27FC236}">
                <a16:creationId xmlns:a16="http://schemas.microsoft.com/office/drawing/2014/main" id="{B92249DF-5270-5E42-A9F1-B60A1691E418}"/>
              </a:ext>
            </a:extLst>
          </p:cNvPr>
          <p:cNvSpPr txBox="1"/>
          <p:nvPr/>
        </p:nvSpPr>
        <p:spPr>
          <a:xfrm>
            <a:off x="4523180" y="3887492"/>
            <a:ext cx="861228" cy="707886"/>
          </a:xfrm>
          <a:prstGeom prst="rect">
            <a:avLst/>
          </a:prstGeom>
          <a:noFill/>
        </p:spPr>
        <p:txBody>
          <a:bodyPr wrap="square" rtlCol="0">
            <a:spAutoFit/>
          </a:bodyPr>
          <a:lstStyle/>
          <a:p>
            <a:r>
              <a:rPr lang="nl-NL" sz="4000" b="1" dirty="0">
                <a:solidFill>
                  <a:schemeClr val="accent2"/>
                </a:solidFill>
              </a:rPr>
              <a:t>2</a:t>
            </a:r>
          </a:p>
        </p:txBody>
      </p:sp>
      <p:sp>
        <p:nvSpPr>
          <p:cNvPr id="8" name="Tekstvak 7">
            <a:extLst>
              <a:ext uri="{FF2B5EF4-FFF2-40B4-BE49-F238E27FC236}">
                <a16:creationId xmlns:a16="http://schemas.microsoft.com/office/drawing/2014/main" id="{CCD22351-8961-AB4A-9695-44413E193AF0}"/>
              </a:ext>
            </a:extLst>
          </p:cNvPr>
          <p:cNvSpPr txBox="1"/>
          <p:nvPr/>
        </p:nvSpPr>
        <p:spPr>
          <a:xfrm>
            <a:off x="6248882" y="4943727"/>
            <a:ext cx="861228" cy="707886"/>
          </a:xfrm>
          <a:prstGeom prst="rect">
            <a:avLst/>
          </a:prstGeom>
          <a:noFill/>
        </p:spPr>
        <p:txBody>
          <a:bodyPr wrap="square" rtlCol="0">
            <a:spAutoFit/>
          </a:bodyPr>
          <a:lstStyle/>
          <a:p>
            <a:r>
              <a:rPr lang="nl-NL" sz="4000" b="1" dirty="0">
                <a:solidFill>
                  <a:schemeClr val="accent2"/>
                </a:solidFill>
              </a:rPr>
              <a:t>3</a:t>
            </a:r>
          </a:p>
        </p:txBody>
      </p:sp>
      <p:pic>
        <p:nvPicPr>
          <p:cNvPr id="2" name="Audio 1">
            <a:hlinkClick r:id="" action="ppaction://media"/>
            <a:extLst>
              <a:ext uri="{FF2B5EF4-FFF2-40B4-BE49-F238E27FC236}">
                <a16:creationId xmlns:a16="http://schemas.microsoft.com/office/drawing/2014/main" id="{C7FE3897-C7CA-4641-8D3C-35166EA8272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780177720"/>
      </p:ext>
    </p:extLst>
  </p:cSld>
  <p:clrMapOvr>
    <a:masterClrMapping/>
  </p:clrMapOvr>
  <mc:AlternateContent xmlns:mc="http://schemas.openxmlformats.org/markup-compatibility/2006" xmlns:p14="http://schemas.microsoft.com/office/powerpoint/2010/main">
    <mc:Choice Requires="p14">
      <p:transition spd="slow" p14:dur="2000" advTm="1322"/>
    </mc:Choice>
    <mc:Fallback xmlns="">
      <p:transition spd="slow" advTm="1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a:extLst>
              <a:ext uri="{FF2B5EF4-FFF2-40B4-BE49-F238E27FC236}">
                <a16:creationId xmlns:a16="http://schemas.microsoft.com/office/drawing/2014/main" id="{357A3E91-E6F7-EB4C-9AE9-7FE3D18FB512}"/>
              </a:ext>
            </a:extLst>
          </p:cNvPr>
          <p:cNvSpPr txBox="1"/>
          <p:nvPr/>
        </p:nvSpPr>
        <p:spPr>
          <a:xfrm>
            <a:off x="2864957" y="227621"/>
            <a:ext cx="3359509" cy="338554"/>
          </a:xfrm>
          <a:prstGeom prst="rect">
            <a:avLst/>
          </a:prstGeom>
          <a:noFill/>
        </p:spPr>
        <p:txBody>
          <a:bodyPr wrap="none" rtlCol="0">
            <a:spAutoFit/>
          </a:bodyPr>
          <a:lstStyle/>
          <a:p>
            <a:r>
              <a:rPr lang="nl-NL" sz="1600" dirty="0">
                <a:solidFill>
                  <a:schemeClr val="accent1"/>
                </a:solidFill>
              </a:rPr>
              <a:t>1. Selecteren argumenten uit bronnen</a:t>
            </a:r>
          </a:p>
        </p:txBody>
      </p:sp>
      <p:sp>
        <p:nvSpPr>
          <p:cNvPr id="4" name="Rechthoek 3">
            <a:extLst>
              <a:ext uri="{FF2B5EF4-FFF2-40B4-BE49-F238E27FC236}">
                <a16:creationId xmlns:a16="http://schemas.microsoft.com/office/drawing/2014/main" id="{83C9EADE-C6F9-2A4D-93F6-1E9DED19AA72}"/>
              </a:ext>
            </a:extLst>
          </p:cNvPr>
          <p:cNvSpPr/>
          <p:nvPr/>
        </p:nvSpPr>
        <p:spPr>
          <a:xfrm>
            <a:off x="185980" y="687206"/>
            <a:ext cx="9484962" cy="6555641"/>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daar zijn logische redenen voor</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endParaRPr lang="nl-NL" sz="1200" dirty="0">
              <a:latin typeface="Arial" panose="020B060402020202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overeenkomsten van de kusten van de continenten aan weerszijde van de Atlantische Oceaan op de wereldkaart waarnam. In eerste instantie besteedde ik geen aandacht aan het idee, want ik beschouwde het als onwaarschijnlijk.</a:t>
            </a:r>
            <a:endParaRPr lang="nl-NL" sz="12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paleontologisch bewijs voor een voormalige landbrug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geologie en paleontologie,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Pijl rechts 2">
            <a:extLst>
              <a:ext uri="{FF2B5EF4-FFF2-40B4-BE49-F238E27FC236}">
                <a16:creationId xmlns:a16="http://schemas.microsoft.com/office/drawing/2014/main" id="{8CF6B589-82FE-564C-BCC1-58C7D12A6C1B}"/>
              </a:ext>
            </a:extLst>
          </p:cNvPr>
          <p:cNvSpPr/>
          <p:nvPr/>
        </p:nvSpPr>
        <p:spPr>
          <a:xfrm rot="20506869">
            <a:off x="7950629" y="3158989"/>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1</a:t>
            </a:r>
          </a:p>
        </p:txBody>
      </p:sp>
      <p:pic>
        <p:nvPicPr>
          <p:cNvPr id="5" name="Audio 4">
            <a:hlinkClick r:id="" action="ppaction://media"/>
            <a:extLst>
              <a:ext uri="{FF2B5EF4-FFF2-40B4-BE49-F238E27FC236}">
                <a16:creationId xmlns:a16="http://schemas.microsoft.com/office/drawing/2014/main" id="{7676210F-EAA9-0545-9026-7AE29117BB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660273739"/>
      </p:ext>
    </p:extLst>
  </p:cSld>
  <p:clrMapOvr>
    <a:masterClrMapping/>
  </p:clrMapOvr>
  <mc:AlternateContent xmlns:mc="http://schemas.openxmlformats.org/markup-compatibility/2006" xmlns:p14="http://schemas.microsoft.com/office/powerpoint/2010/main">
    <mc:Choice Requires="p14">
      <p:transition spd="slow" p14:dur="2000" advTm="17835"/>
    </mc:Choice>
    <mc:Fallback xmlns="">
      <p:transition spd="slow" advTm="17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a:extLst>
              <a:ext uri="{FF2B5EF4-FFF2-40B4-BE49-F238E27FC236}">
                <a16:creationId xmlns:a16="http://schemas.microsoft.com/office/drawing/2014/main" id="{357A3E91-E6F7-EB4C-9AE9-7FE3D18FB512}"/>
              </a:ext>
            </a:extLst>
          </p:cNvPr>
          <p:cNvSpPr txBox="1"/>
          <p:nvPr/>
        </p:nvSpPr>
        <p:spPr>
          <a:xfrm>
            <a:off x="2864957" y="227621"/>
            <a:ext cx="3466911" cy="338554"/>
          </a:xfrm>
          <a:prstGeom prst="rect">
            <a:avLst/>
          </a:prstGeom>
          <a:noFill/>
        </p:spPr>
        <p:txBody>
          <a:bodyPr wrap="none" rtlCol="0">
            <a:spAutoFit/>
          </a:bodyPr>
          <a:lstStyle/>
          <a:p>
            <a:r>
              <a:rPr lang="nl-NL" sz="1600" dirty="0"/>
              <a:t>1. Selecteren argumenten uit bronnen</a:t>
            </a:r>
          </a:p>
        </p:txBody>
      </p:sp>
      <p:sp>
        <p:nvSpPr>
          <p:cNvPr id="4" name="Rechthoek 3">
            <a:extLst>
              <a:ext uri="{FF2B5EF4-FFF2-40B4-BE49-F238E27FC236}">
                <a16:creationId xmlns:a16="http://schemas.microsoft.com/office/drawing/2014/main" id="{83C9EADE-C6F9-2A4D-93F6-1E9DED19AA72}"/>
              </a:ext>
            </a:extLst>
          </p:cNvPr>
          <p:cNvSpPr/>
          <p:nvPr/>
        </p:nvSpPr>
        <p:spPr>
          <a:xfrm>
            <a:off x="185980" y="687206"/>
            <a:ext cx="9484962" cy="6555641"/>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daar zijn logische redenen voor</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endParaRPr lang="nl-NL" sz="1200" dirty="0">
              <a:latin typeface="Arial" panose="020B060402020202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a:t>
            </a:r>
            <a:r>
              <a:rPr lang="nl-NL" sz="12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van de continenten </a:t>
            </a:r>
            <a:r>
              <a:rPr lang="nl-NL" sz="1200" dirty="0">
                <a:latin typeface="Arial" panose="020B0604020202020204" pitchFamily="34" charset="0"/>
                <a:ea typeface="Calibri" panose="020F0502020204030204" pitchFamily="34" charset="0"/>
                <a:cs typeface="Times New Roman" panose="02020603050405020304" pitchFamily="18" charset="0"/>
              </a:rPr>
              <a:t>aan weerszijde van de Atlantische Oceaan op de wereldkaart waarnam. In eerste instantie besteedde ik geen aandacht aan het idee, want ik beschouwde het als onwaarschijnlijk.</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paleontologisch bewijs voor een voormalige landbrug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geologie en paleontologie,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Pijl rechts 2">
            <a:extLst>
              <a:ext uri="{FF2B5EF4-FFF2-40B4-BE49-F238E27FC236}">
                <a16:creationId xmlns:a16="http://schemas.microsoft.com/office/drawing/2014/main" id="{8CF6B589-82FE-564C-BCC1-58C7D12A6C1B}"/>
              </a:ext>
            </a:extLst>
          </p:cNvPr>
          <p:cNvSpPr/>
          <p:nvPr/>
        </p:nvSpPr>
        <p:spPr>
          <a:xfrm rot="20506869">
            <a:off x="7950629" y="3158989"/>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1</a:t>
            </a:r>
          </a:p>
        </p:txBody>
      </p:sp>
      <p:pic>
        <p:nvPicPr>
          <p:cNvPr id="5" name="Audio 4">
            <a:hlinkClick r:id="" action="ppaction://media"/>
            <a:extLst>
              <a:ext uri="{FF2B5EF4-FFF2-40B4-BE49-F238E27FC236}">
                <a16:creationId xmlns:a16="http://schemas.microsoft.com/office/drawing/2014/main" id="{AE4883D6-5AD2-5348-AA61-2BFDF4737C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176135521"/>
      </p:ext>
    </p:extLst>
  </p:cSld>
  <p:clrMapOvr>
    <a:masterClrMapping/>
  </p:clrMapOvr>
  <mc:AlternateContent xmlns:mc="http://schemas.openxmlformats.org/markup-compatibility/2006" xmlns:p14="http://schemas.microsoft.com/office/powerpoint/2010/main">
    <mc:Choice Requires="p14">
      <p:transition spd="slow" p14:dur="2000" advTm="7339"/>
    </mc:Choice>
    <mc:Fallback xmlns="">
      <p:transition spd="slow" advTm="7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a:extLst>
              <a:ext uri="{FF2B5EF4-FFF2-40B4-BE49-F238E27FC236}">
                <a16:creationId xmlns:a16="http://schemas.microsoft.com/office/drawing/2014/main" id="{357A3E91-E6F7-EB4C-9AE9-7FE3D18FB512}"/>
              </a:ext>
            </a:extLst>
          </p:cNvPr>
          <p:cNvSpPr txBox="1"/>
          <p:nvPr/>
        </p:nvSpPr>
        <p:spPr>
          <a:xfrm>
            <a:off x="2864957" y="227621"/>
            <a:ext cx="3359509" cy="338554"/>
          </a:xfrm>
          <a:prstGeom prst="rect">
            <a:avLst/>
          </a:prstGeom>
          <a:noFill/>
        </p:spPr>
        <p:txBody>
          <a:bodyPr wrap="none" rtlCol="0">
            <a:spAutoFit/>
          </a:bodyPr>
          <a:lstStyle/>
          <a:p>
            <a:r>
              <a:rPr lang="nl-NL" sz="1600" dirty="0"/>
              <a:t>1. Selecteren argumenten uit bronnen</a:t>
            </a:r>
          </a:p>
        </p:txBody>
      </p:sp>
      <p:sp>
        <p:nvSpPr>
          <p:cNvPr id="4" name="Rechthoek 3">
            <a:extLst>
              <a:ext uri="{FF2B5EF4-FFF2-40B4-BE49-F238E27FC236}">
                <a16:creationId xmlns:a16="http://schemas.microsoft.com/office/drawing/2014/main" id="{83C9EADE-C6F9-2A4D-93F6-1E9DED19AA72}"/>
              </a:ext>
            </a:extLst>
          </p:cNvPr>
          <p:cNvSpPr/>
          <p:nvPr/>
        </p:nvSpPr>
        <p:spPr>
          <a:xfrm>
            <a:off x="185980" y="687206"/>
            <a:ext cx="9484962" cy="6555641"/>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daar zijn logische redenen voor</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a:t>
            </a:r>
            <a:r>
              <a:rPr lang="nl-NL" sz="12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van de continenten </a:t>
            </a:r>
            <a:r>
              <a:rPr lang="nl-NL" sz="1200" dirty="0">
                <a:latin typeface="Arial" panose="020B0604020202020204" pitchFamily="34" charset="0"/>
                <a:ea typeface="Calibri" panose="020F0502020204030204" pitchFamily="34" charset="0"/>
                <a:cs typeface="Times New Roman" panose="02020603050405020304" pitchFamily="18" charset="0"/>
              </a:rPr>
              <a:t>aan weerszijde van de Atlantische Oceaan op de wereldkaart waarnam. In eerste instantie besteedde ik geen aandacht aan het idee, want ik beschouwde het als onwaarschijnlijk.</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2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voor een voormalige land</a:t>
            </a:r>
            <a:r>
              <a:rPr lang="nl-NL" sz="1200" dirty="0">
                <a:latin typeface="Arial" panose="020B0604020202020204" pitchFamily="34" charset="0"/>
                <a:ea typeface="Calibri" panose="020F0502020204030204" pitchFamily="34" charset="0"/>
                <a:cs typeface="Times New Roman" panose="02020603050405020304" pitchFamily="18" charset="0"/>
              </a:rPr>
              <a:t>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a:t>
            </a:r>
            <a:r>
              <a:rPr lang="nl-NL" sz="12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naar relevante gegevens op het gebied van de geologie en paleontologie</a:t>
            </a:r>
            <a:r>
              <a:rPr lang="nl-NL" sz="1200" dirty="0">
                <a:latin typeface="Arial" panose="020B0604020202020204" pitchFamily="34" charset="0"/>
                <a:ea typeface="Calibri" panose="020F0502020204030204" pitchFamily="34" charset="0"/>
                <a:cs typeface="Times New Roman" panose="02020603050405020304" pitchFamily="18" charset="0"/>
              </a:rPr>
              <a:t>,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Pijl rechts 6">
            <a:extLst>
              <a:ext uri="{FF2B5EF4-FFF2-40B4-BE49-F238E27FC236}">
                <a16:creationId xmlns:a16="http://schemas.microsoft.com/office/drawing/2014/main" id="{3CF551DC-B61A-6F40-B19C-5D1353C64C76}"/>
              </a:ext>
            </a:extLst>
          </p:cNvPr>
          <p:cNvSpPr/>
          <p:nvPr/>
        </p:nvSpPr>
        <p:spPr>
          <a:xfrm rot="20506869">
            <a:off x="5625177" y="4492049"/>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3</a:t>
            </a:r>
          </a:p>
        </p:txBody>
      </p:sp>
      <p:sp>
        <p:nvSpPr>
          <p:cNvPr id="6" name="Pijl rechts 5">
            <a:extLst>
              <a:ext uri="{FF2B5EF4-FFF2-40B4-BE49-F238E27FC236}">
                <a16:creationId xmlns:a16="http://schemas.microsoft.com/office/drawing/2014/main" id="{7670F69F-3EBE-B748-AB1E-F222B52540A9}"/>
              </a:ext>
            </a:extLst>
          </p:cNvPr>
          <p:cNvSpPr/>
          <p:nvPr/>
        </p:nvSpPr>
        <p:spPr>
          <a:xfrm rot="20506869">
            <a:off x="7950629" y="3158989"/>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1</a:t>
            </a:r>
          </a:p>
        </p:txBody>
      </p:sp>
      <p:sp>
        <p:nvSpPr>
          <p:cNvPr id="8" name="Pijl rechts 7">
            <a:extLst>
              <a:ext uri="{FF2B5EF4-FFF2-40B4-BE49-F238E27FC236}">
                <a16:creationId xmlns:a16="http://schemas.microsoft.com/office/drawing/2014/main" id="{5EDA1AC3-4F51-474D-B7D3-74A29E5373E8}"/>
              </a:ext>
            </a:extLst>
          </p:cNvPr>
          <p:cNvSpPr/>
          <p:nvPr/>
        </p:nvSpPr>
        <p:spPr>
          <a:xfrm rot="20506869">
            <a:off x="7034024" y="3925223"/>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2</a:t>
            </a:r>
          </a:p>
        </p:txBody>
      </p:sp>
      <p:pic>
        <p:nvPicPr>
          <p:cNvPr id="3" name="Audio 2">
            <a:hlinkClick r:id="" action="ppaction://media"/>
            <a:extLst>
              <a:ext uri="{FF2B5EF4-FFF2-40B4-BE49-F238E27FC236}">
                <a16:creationId xmlns:a16="http://schemas.microsoft.com/office/drawing/2014/main" id="{910F71D4-7002-CD4C-876D-04A2A667DFE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1433704129"/>
      </p:ext>
    </p:extLst>
  </p:cSld>
  <p:clrMapOvr>
    <a:masterClrMapping/>
  </p:clrMapOvr>
  <mc:AlternateContent xmlns:mc="http://schemas.openxmlformats.org/markup-compatibility/2006" xmlns:p14="http://schemas.microsoft.com/office/powerpoint/2010/main">
    <mc:Choice Requires="p14">
      <p:transition spd="slow" p14:dur="2000" advTm="3983"/>
    </mc:Choice>
    <mc:Fallback xmlns="">
      <p:transition spd="slow" advTm="3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294468" y="156243"/>
            <a:ext cx="9391973" cy="7621061"/>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2</a:t>
            </a:r>
            <a:r>
              <a:rPr lang="nl-NL" sz="1200" dirty="0">
                <a:latin typeface="Arial" panose="020B0604020202020204" pitchFamily="34" charset="0"/>
                <a:ea typeface="Calibri" panose="020F0502020204030204" pitchFamily="34" charset="0"/>
                <a:cs typeface="Times New Roman" panose="02020603050405020304" pitchFamily="18" charset="0"/>
              </a:rPr>
              <a:t>: Geschiedenis van de ontwikkeling van de continentale drift hypothese.</a:t>
            </a:r>
          </a:p>
          <a:p>
            <a:r>
              <a:rPr lang="nl-NL" sz="1200" dirty="0">
                <a:latin typeface="Arial" panose="020B0604020202020204" pitchFamily="34" charset="0"/>
                <a:ea typeface="Calibri" panose="020F0502020204030204" pitchFamily="34" charset="0"/>
                <a:cs typeface="Times New Roman" panose="02020603050405020304" pitchFamily="18" charset="0"/>
              </a:rPr>
              <a:t>Bedenkingen op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Zonder mechanisme voor  de continentale drift hypothese wordt het geen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2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Reactie op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meeste wetenschappers zagen ernstige tekortkomingen in de hypothese van Wegener, en velen verwierpen hem meteen. Een belangrijke zwakte van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 was dat hij geen verklaring kon geven voor het bewegen van de continenten. Toch dachten ook sommige wetenschappers dat de continentaal-drift hypothese zeer belangrijk kon wezen en verder onderzocht moest worden. Onderstaande samenvatting geeft een beeld over de discussies die wetenschappers hadden over de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Van G.W. </a:t>
            </a:r>
            <a:r>
              <a:rPr lang="nl-NL" sz="1200" dirty="0" err="1">
                <a:latin typeface="Arial" panose="020B0604020202020204" pitchFamily="34" charset="0"/>
                <a:ea typeface="Calibri" panose="020F0502020204030204" pitchFamily="34" charset="0"/>
                <a:cs typeface="Times New Roman" panose="02020603050405020304" pitchFamily="18" charset="0"/>
              </a:rPr>
              <a:t>Lockefeer</a:t>
            </a:r>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a:t>
            </a:r>
            <a:r>
              <a:rPr lang="nl-NL" sz="12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zwakke th</a:t>
            </a:r>
            <a:r>
              <a:rPr lang="nl-NL" sz="12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eorie</a:t>
            </a:r>
            <a:r>
              <a:rPr lang="nl-NL" sz="1200" dirty="0">
                <a:latin typeface="Arial" panose="020B0604020202020204" pitchFamily="34" charset="0"/>
                <a:ea typeface="Calibri" panose="020F0502020204030204" pitchFamily="34" charset="0"/>
                <a:cs typeface="Times New Roman" panose="02020603050405020304" pitchFamily="18" charset="0"/>
              </a:rPr>
              <a:t>. Toch is de hypothese van Wegener van reëel belang voor geologen, omdat het idee allang aanwezig is in onze gedachten. Het idee dat de continenten niet vastliggen is aantrekkelijk voor elke geoloog ondanks het feit dat Wegener dat </a:t>
            </a:r>
            <a:r>
              <a:rPr lang="nl-NL" sz="12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niet kan bewi</a:t>
            </a:r>
            <a:r>
              <a:rPr lang="nl-NL" sz="12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jzen</a:t>
            </a:r>
            <a:r>
              <a:rPr lang="nl-NL" sz="1200" dirty="0">
                <a:latin typeface="Arial" panose="020B0604020202020204" pitchFamily="34" charset="0"/>
                <a:ea typeface="Calibri" panose="020F0502020204030204" pitchFamily="34" charset="0"/>
                <a:cs typeface="Times New Roman" panose="02020603050405020304" pitchFamily="18" charset="0"/>
              </a:rPr>
              <a:t>. We bespreken zijn hypothese serieus, omdat we graag willen dat hij gelijk heeft, en toch ben ik bang dat we moeten concluderen dat hij op essentiële punten verkeerd is. Maar het idee zelf kan nog bewezen worden.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a:t>
            </a:r>
            <a:r>
              <a:rPr lang="nl-NL" sz="12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ontwikkelde wetenschap van paleomagnetisme </a:t>
            </a:r>
            <a:r>
              <a:rPr lang="nl-NL" sz="12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a:t>
            </a:r>
            <a:r>
              <a:rPr lang="nl-NL" sz="12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dat de continenten wel degelijk op een andere manier geplaatst moeten zijn gewe</a:t>
            </a:r>
            <a:r>
              <a:rPr lang="nl-NL" sz="12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est</a:t>
            </a:r>
            <a:r>
              <a:rPr lang="nl-NL" sz="12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200" i="1" dirty="0">
                <a:latin typeface="Arial" panose="020B0604020202020204" pitchFamily="34" charset="0"/>
                <a:ea typeface="Calibri" panose="020F0502020204030204" pitchFamily="34" charset="0"/>
                <a:cs typeface="Times New Roman" panose="02020603050405020304" pitchFamily="18" charset="0"/>
              </a:rPr>
              <a:t>mechanisme</a:t>
            </a:r>
            <a:r>
              <a:rPr lang="nl-NL" sz="12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2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2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200" dirty="0" err="1">
                <a:latin typeface="Arial" panose="020B0604020202020204" pitchFamily="34" charset="0"/>
                <a:ea typeface="Calibri" panose="020F0502020204030204" pitchFamily="34" charset="0"/>
                <a:cs typeface="Times New Roman" panose="02020603050405020304" pitchFamily="18" charset="0"/>
              </a:rPr>
              <a:t>mid</a:t>
            </a:r>
            <a:r>
              <a:rPr lang="nl-NL" sz="12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en-US" sz="1200" dirty="0" err="1">
                <a:latin typeface="Arial" panose="020B0604020202020204" pitchFamily="34" charset="0"/>
                <a:ea typeface="Calibri" panose="020F0502020204030204" pitchFamily="34" charset="0"/>
                <a:cs typeface="Times New Roman" panose="02020603050405020304" pitchFamily="18" charset="0"/>
              </a:rPr>
              <a:t>Bron</a:t>
            </a:r>
            <a:r>
              <a:rPr lang="en-US" sz="1200" dirty="0">
                <a:latin typeface="Arial" panose="020B0604020202020204" pitchFamily="34" charset="0"/>
                <a:ea typeface="Calibri" panose="020F0502020204030204" pitchFamily="34" charset="0"/>
                <a:cs typeface="Times New Roman" panose="02020603050405020304" pitchFamily="18" charset="0"/>
              </a:rPr>
              <a:t>: Big History Project, </a:t>
            </a:r>
            <a:r>
              <a:rPr lang="en-US" sz="1200" dirty="0" err="1">
                <a:latin typeface="Arial" panose="020B0604020202020204" pitchFamily="34" charset="0"/>
                <a:ea typeface="Calibri" panose="020F0502020204030204" pitchFamily="34" charset="0"/>
                <a:cs typeface="Times New Roman" panose="02020603050405020304" pitchFamily="18" charset="0"/>
              </a:rPr>
              <a:t>drempel</a:t>
            </a:r>
            <a:r>
              <a:rPr lang="en-US" sz="1200" dirty="0">
                <a:latin typeface="Arial" panose="020B0604020202020204" pitchFamily="34" charset="0"/>
                <a:ea typeface="Calibri" panose="020F0502020204030204" pitchFamily="34" charset="0"/>
                <a:cs typeface="Times New Roman" panose="02020603050405020304" pitchFamily="18" charset="0"/>
              </a:rPr>
              <a:t> 4, Investigation 4.</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(BH Project, </a:t>
            </a:r>
            <a:r>
              <a:rPr lang="nl-NL" sz="1200" dirty="0" err="1">
                <a:latin typeface="Arial" panose="020B0604020202020204" pitchFamily="34" charset="0"/>
                <a:ea typeface="Calibri" panose="020F0502020204030204" pitchFamily="34" charset="0"/>
                <a:cs typeface="Times New Roman" panose="02020603050405020304" pitchFamily="18" charset="0"/>
              </a:rPr>
              <a:t>g.j</a:t>
            </a:r>
            <a:r>
              <a:rPr lang="nl-NL" sz="1200" dirty="0">
                <a:latin typeface="Arial" panose="020B0604020202020204" pitchFamily="34" charset="0"/>
                <a:ea typeface="Calibri" panose="020F0502020204030204" pitchFamily="34" charset="0"/>
                <a:cs typeface="Times New Roman" panose="02020603050405020304" pitchFamily="18" charset="0"/>
              </a:rPr>
              <a:t>.). </a:t>
            </a:r>
            <a:r>
              <a:rPr lang="nl-NL" sz="1200" dirty="0" err="1">
                <a:latin typeface="Arial" panose="020B0604020202020204" pitchFamily="34" charset="0"/>
                <a:ea typeface="Calibri" panose="020F0502020204030204" pitchFamily="34" charset="0"/>
                <a:cs typeface="Times New Roman" panose="02020603050405020304" pitchFamily="18" charset="0"/>
              </a:rPr>
              <a:t>g.j</a:t>
            </a:r>
            <a:r>
              <a:rPr lang="nl-NL" sz="1200" dirty="0">
                <a:latin typeface="Arial" panose="020B0604020202020204" pitchFamily="34" charset="0"/>
                <a:ea typeface="Calibri" panose="020F0502020204030204" pitchFamily="34" charset="0"/>
                <a:cs typeface="Times New Roman" panose="02020603050405020304" pitchFamily="18" charset="0"/>
              </a:rPr>
              <a:t>. = geen jaartal.</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Pijl rechts 5">
            <a:extLst>
              <a:ext uri="{FF2B5EF4-FFF2-40B4-BE49-F238E27FC236}">
                <a16:creationId xmlns:a16="http://schemas.microsoft.com/office/drawing/2014/main" id="{6B312BB5-C61F-734E-B6D5-D15CFEBF942B}"/>
              </a:ext>
            </a:extLst>
          </p:cNvPr>
          <p:cNvSpPr/>
          <p:nvPr/>
        </p:nvSpPr>
        <p:spPr>
          <a:xfrm rot="20506869">
            <a:off x="3038373" y="4896113"/>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3</a:t>
            </a:r>
          </a:p>
        </p:txBody>
      </p:sp>
      <p:sp>
        <p:nvSpPr>
          <p:cNvPr id="5" name="Pijl rechts 4">
            <a:extLst>
              <a:ext uri="{FF2B5EF4-FFF2-40B4-BE49-F238E27FC236}">
                <a16:creationId xmlns:a16="http://schemas.microsoft.com/office/drawing/2014/main" id="{1C082C8E-5EDE-6549-AE17-BD647C27991B}"/>
              </a:ext>
            </a:extLst>
          </p:cNvPr>
          <p:cNvSpPr/>
          <p:nvPr/>
        </p:nvSpPr>
        <p:spPr>
          <a:xfrm rot="20506869">
            <a:off x="5384838" y="3724457"/>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2</a:t>
            </a:r>
          </a:p>
        </p:txBody>
      </p:sp>
      <p:sp>
        <p:nvSpPr>
          <p:cNvPr id="7" name="Pijl rechts 6">
            <a:extLst>
              <a:ext uri="{FF2B5EF4-FFF2-40B4-BE49-F238E27FC236}">
                <a16:creationId xmlns:a16="http://schemas.microsoft.com/office/drawing/2014/main" id="{CA36E4A8-041F-0C43-BA5F-6256D6783484}"/>
              </a:ext>
            </a:extLst>
          </p:cNvPr>
          <p:cNvSpPr/>
          <p:nvPr/>
        </p:nvSpPr>
        <p:spPr>
          <a:xfrm rot="20506869">
            <a:off x="7183185" y="2375217"/>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400" dirty="0">
                <a:highlight>
                  <a:srgbClr val="FFFF00"/>
                </a:highlight>
              </a:rPr>
              <a:t>1</a:t>
            </a:r>
          </a:p>
        </p:txBody>
      </p:sp>
      <p:pic>
        <p:nvPicPr>
          <p:cNvPr id="2" name="Audio 1">
            <a:hlinkClick r:id="" action="ppaction://media"/>
            <a:extLst>
              <a:ext uri="{FF2B5EF4-FFF2-40B4-BE49-F238E27FC236}">
                <a16:creationId xmlns:a16="http://schemas.microsoft.com/office/drawing/2014/main" id="{E8E44456-ECA9-AC4A-A209-51484437DD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3143323515"/>
      </p:ext>
    </p:extLst>
  </p:cSld>
  <p:clrMapOvr>
    <a:masterClrMapping/>
  </p:clrMapOvr>
  <mc:AlternateContent xmlns:mc="http://schemas.openxmlformats.org/markup-compatibility/2006" xmlns:p14="http://schemas.microsoft.com/office/powerpoint/2010/main">
    <mc:Choice Requires="p14">
      <p:transition spd="slow" p14:dur="2000" advTm="14667"/>
    </mc:Choice>
    <mc:Fallback xmlns="">
      <p:transition spd="slow" advTm="14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12720662"/>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2</a:t>
            </a:r>
            <a:r>
              <a:rPr lang="nl-NL" sz="1200" dirty="0">
                <a:latin typeface="Arial" panose="020B0604020202020204" pitchFamily="34" charset="0"/>
                <a:ea typeface="Calibri" panose="020F0502020204030204" pitchFamily="34" charset="0"/>
                <a:cs typeface="Times New Roman" panose="02020603050405020304" pitchFamily="18" charset="0"/>
              </a:rPr>
              <a:t>: Geschiedenis van de ontwikkeling van de continentale drift hypothese.</a:t>
            </a: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  Zonder mechanisme voor  de continentale drift hypothese wordt het geen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2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Reactie op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meeste wetenschappers zagen ernstige tekortkomingen in de hypothese van Wegener, en velen verwierpen hem meteen. Een belangrijke zwakte van </a:t>
            </a:r>
            <a:r>
              <a:rPr lang="nl-NL" sz="1200" i="1" dirty="0" err="1">
                <a:latin typeface="Arial" panose="020B0604020202020204" pitchFamily="34" charset="0"/>
                <a:ea typeface="Calibri" panose="020F0502020204030204" pitchFamily="34" charset="0"/>
                <a:cs typeface="Times New Roman" panose="02020603050405020304" pitchFamily="18" charset="0"/>
              </a:rPr>
              <a:t>Wegeners</a:t>
            </a:r>
            <a:r>
              <a:rPr lang="nl-NL" sz="1200" i="1" dirty="0">
                <a:latin typeface="Arial" panose="020B0604020202020204" pitchFamily="34" charset="0"/>
                <a:ea typeface="Calibri" panose="020F0502020204030204" pitchFamily="34" charset="0"/>
                <a:cs typeface="Times New Roman" panose="02020603050405020304" pitchFamily="18" charset="0"/>
              </a:rPr>
              <a:t> hypothese was dat hij geen verklaring kon geven voor het bewegen van de continenten. Toch dachten ook sommige wetenschappers dat de continentaal-drift hypothese zeer belangrijk kon wezen en verder onderzocht moest worden. Onderstaande samenvatting geeft een beeld over de discussies die wetenschappers hadden over de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Van G.W. </a:t>
            </a:r>
            <a:r>
              <a:rPr lang="nl-NL" sz="1200" dirty="0" err="1">
                <a:latin typeface="Arial" panose="020B0604020202020204" pitchFamily="34" charset="0"/>
                <a:ea typeface="Calibri" panose="020F0502020204030204" pitchFamily="34" charset="0"/>
                <a:cs typeface="Times New Roman" panose="02020603050405020304" pitchFamily="18" charset="0"/>
              </a:rPr>
              <a:t>Lockefeer</a:t>
            </a:r>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de continenten niet vastliggen is aantrekkelijk voor elke geoloog ondanks het feit dat Wegener dat niet kan bewijzen. We bespreken zijn hypothese serieus, omdat we graag willen dat hij gelijk heeft, en toch ben ik bang dat we moeten concluderen dat hij op essentiële punten verkeerd is. Maar het idee zelf kan nog bewezen worden.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paleomagnetisme (de studie van het magnetisch veld van de aarde) op grond van onderzoek naar magnetische mineralen in de zeebodem zien, dat de continenten wel degelijk op een andere manier geplaatst moeten zijn geweest. In plaats van noord-zuid gericht, zijn magnetische mineralen op de zeebodem oost-west gericht. Maar het </a:t>
            </a:r>
            <a:r>
              <a:rPr lang="nl-NL" sz="1200" i="1" dirty="0">
                <a:latin typeface="Arial" panose="020B0604020202020204" pitchFamily="34" charset="0"/>
                <a:ea typeface="Calibri" panose="020F0502020204030204" pitchFamily="34" charset="0"/>
                <a:cs typeface="Times New Roman" panose="02020603050405020304" pitchFamily="18" charset="0"/>
              </a:rPr>
              <a:t>mechanisme</a:t>
            </a:r>
            <a:r>
              <a:rPr lang="nl-NL" sz="12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zeebodemspreiding: gesmolten gesteente sijpelt omhoog vanuit het binnenste van de aarde door </a:t>
            </a:r>
            <a:r>
              <a:rPr lang="nl-NL" sz="1200" dirty="0" err="1">
                <a:latin typeface="Arial" panose="020B0604020202020204" pitchFamily="34" charset="0"/>
                <a:ea typeface="Calibri" panose="020F0502020204030204" pitchFamily="34" charset="0"/>
                <a:cs typeface="Times New Roman" panose="02020603050405020304" pitchFamily="18" charset="0"/>
              </a:rPr>
              <a:t>mid</a:t>
            </a:r>
            <a:r>
              <a:rPr lang="nl-NL" sz="12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en-US" sz="1200" dirty="0" err="1">
                <a:latin typeface="Arial" panose="020B0604020202020204" pitchFamily="34" charset="0"/>
                <a:ea typeface="Calibri" panose="020F0502020204030204" pitchFamily="34" charset="0"/>
                <a:cs typeface="Times New Roman" panose="02020603050405020304" pitchFamily="18" charset="0"/>
              </a:rPr>
              <a:t>Bron</a:t>
            </a:r>
            <a:r>
              <a:rPr lang="en-US" sz="1200" dirty="0">
                <a:latin typeface="Arial" panose="020B0604020202020204" pitchFamily="34" charset="0"/>
                <a:ea typeface="Calibri" panose="020F0502020204030204" pitchFamily="34" charset="0"/>
                <a:cs typeface="Times New Roman" panose="02020603050405020304" pitchFamily="18" charset="0"/>
              </a:rPr>
              <a:t>: Big History Project, </a:t>
            </a:r>
            <a:r>
              <a:rPr lang="en-US" sz="1200" dirty="0" err="1">
                <a:latin typeface="Arial" panose="020B0604020202020204" pitchFamily="34" charset="0"/>
                <a:ea typeface="Calibri" panose="020F0502020204030204" pitchFamily="34" charset="0"/>
                <a:cs typeface="Times New Roman" panose="02020603050405020304" pitchFamily="18" charset="0"/>
              </a:rPr>
              <a:t>drempel</a:t>
            </a:r>
            <a:r>
              <a:rPr lang="en-US" sz="1200" dirty="0">
                <a:latin typeface="Arial" panose="020B0604020202020204" pitchFamily="34" charset="0"/>
                <a:ea typeface="Calibri" panose="020F0502020204030204" pitchFamily="34" charset="0"/>
                <a:cs typeface="Times New Roman" panose="02020603050405020304" pitchFamily="18" charset="0"/>
              </a:rPr>
              <a:t> 4, Investigation 4.</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Je mag naar deze bron verwijzen als: (BH Project,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a:t>
            </a:r>
            <a:r>
              <a:rPr lang="nl-NL" sz="1400" dirty="0" err="1">
                <a:latin typeface="Arial" panose="020B0604020202020204" pitchFamily="34" charset="0"/>
                <a:ea typeface="Calibri" panose="020F0502020204030204" pitchFamily="34" charset="0"/>
                <a:cs typeface="Times New Roman" panose="02020603050405020304" pitchFamily="18" charset="0"/>
              </a:rPr>
              <a:t>g.j</a:t>
            </a:r>
            <a:r>
              <a:rPr lang="nl-NL" sz="1400" dirty="0">
                <a:latin typeface="Arial" panose="020B0604020202020204" pitchFamily="34" charset="0"/>
                <a:ea typeface="Calibri" panose="020F0502020204030204" pitchFamily="34" charset="0"/>
                <a:cs typeface="Times New Roman" panose="02020603050405020304" pitchFamily="18" charset="0"/>
              </a:rPr>
              <a:t>. = geen jaartal.</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hthoek 3">
            <a:extLst>
              <a:ext uri="{FF2B5EF4-FFF2-40B4-BE49-F238E27FC236}">
                <a16:creationId xmlns:a16="http://schemas.microsoft.com/office/drawing/2014/main" id="{04858A38-F33A-EC45-8AF9-F8FF5323B2F4}"/>
              </a:ext>
            </a:extLst>
          </p:cNvPr>
          <p:cNvSpPr/>
          <p:nvPr/>
        </p:nvSpPr>
        <p:spPr>
          <a:xfrm>
            <a:off x="335299" y="742577"/>
            <a:ext cx="4360687" cy="10802957"/>
          </a:xfrm>
          <a:prstGeom prst="rect">
            <a:avLst/>
          </a:prstGeom>
        </p:spPr>
        <p:txBody>
          <a:bodyPr wrap="square">
            <a:spAutoFit/>
          </a:bodyPr>
          <a:lstStyle/>
          <a:p>
            <a:r>
              <a:rPr lang="nl-NL" sz="1200" b="1" dirty="0">
                <a:highlight>
                  <a:srgbClr val="FFFF00"/>
                </a:highlight>
                <a:latin typeface="Arial" panose="020B0604020202020204" pitchFamily="34" charset="0"/>
                <a:ea typeface="Calibri" panose="020F0502020204030204" pitchFamily="34" charset="0"/>
                <a:cs typeface="Times New Roman" panose="02020603050405020304" pitchFamily="18" charset="0"/>
              </a:rPr>
              <a:t>Bron 1</a:t>
            </a:r>
            <a:r>
              <a:rPr lang="nl-NL" sz="1200" dirty="0">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Alfred Wegener en de continentale drift hypothese.</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Vraagstuk: </a:t>
            </a:r>
            <a:r>
              <a:rPr lang="nl-NL" sz="1200" dirty="0"/>
              <a:t>Waardoor heeft het zo lang geduurd voor de continenten op drift hypothese, een theorie kon worden?</a:t>
            </a:r>
          </a:p>
          <a:p>
            <a:r>
              <a:rPr lang="nl-NL" sz="1200" dirty="0">
                <a:latin typeface="Arial" panose="020B0604020202020204" pitchFamily="34" charset="0"/>
                <a:ea typeface="Calibri" panose="020F0502020204030204" pitchFamily="34" charset="0"/>
                <a:cs typeface="Times New Roman" panose="02020603050405020304" pitchFamily="18" charset="0"/>
              </a:rPr>
              <a:t>Stelling: Continenten zijn van elkaar afgedreven want dat kan je logisch beredeneren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In 1915 publiceerde Alfred Wegener (1880 – 1930) de hypothese van de Continentale Drift in zijn boek “De oorsprong van de continenten en oceanen”. Hij was niet de eerste die constateerde dat bepaalde continentale kusten als stukjes van een puzzel in elkaar passen, maar Wegener baseerde zich op een breder scala van disciplines, zoals geologie, oceanografie en de paleontologie (leer van de fossielen), meer dan vroegere verdedigers van het idee hadden gedaan. Dit trok wereldwijde aandacht en leidde tot een stevig debat tussen wetenschappers. De hypothese van continentale drift stelt dat de continenten van de aarde lang geleden met elkaar verbonden waren, maar op een gegeven moment miljoenen jarenlang, langzaam van elkaar af zijn gedreven over het aardoppervlak. Over zijn argumenten van bijpassende kusten van continenten en de gelijkenis van fossielen en rots typen op continenten die door oceanen worden gescheiden, schreef Wegener het volgende: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i="1"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overeenkomsten van de kusten van de continenten aan weerszijde van de Atlantische Oceaan op de wereldkaart waarnam. In eerste instantie besteedde ik geen aandacht aan het idee, want ik beschouwde het als onwaarschijnlijk.</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paleontologisch bewijs voor een voormalige landbrug die tussen Brazilië en Afrika aanwezig zou zijn geweest.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geologie en paleontologie,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2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Bron: (Vrij naar) Alfred Wegener, De oorsprong van de continenten en oceanen, 4e ed., trans. John </a:t>
            </a:r>
            <a:r>
              <a:rPr lang="nl-NL" sz="1200" dirty="0" err="1">
                <a:latin typeface="Arial" panose="020B0604020202020204" pitchFamily="34" charset="0"/>
                <a:ea typeface="Calibri" panose="020F0502020204030204" pitchFamily="34" charset="0"/>
                <a:cs typeface="Times New Roman" panose="02020603050405020304" pitchFamily="18" charset="0"/>
              </a:rPr>
              <a:t>Biram</a:t>
            </a:r>
            <a:r>
              <a:rPr lang="nl-NL" sz="1200" dirty="0">
                <a:latin typeface="Arial" panose="020B0604020202020204" pitchFamily="34" charset="0"/>
                <a:ea typeface="Calibri" panose="020F0502020204030204" pitchFamily="34" charset="0"/>
                <a:cs typeface="Times New Roman" panose="02020603050405020304" pitchFamily="18" charset="0"/>
              </a:rPr>
              <a:t> (New York: de publicaties van Dover, 1966) 1, 17</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Je mag naar deze bron verwijzen als: (Wegener, 1966).</a:t>
            </a:r>
            <a:endParaRPr lang="nl-NL" sz="1200" dirty="0">
              <a:latin typeface="Calibri" panose="020F0502020204030204" pitchFamily="34" charset="0"/>
              <a:ea typeface="Calibri" panose="020F0502020204030204" pitchFamily="34" charset="0"/>
              <a:cs typeface="Times New Roman" panose="02020603050405020304" pitchFamily="18" charset="0"/>
            </a:endParaRPr>
          </a:p>
          <a:p>
            <a:r>
              <a:rPr lang="nl-NL" sz="1200" dirty="0">
                <a:latin typeface="Arial" panose="020B0604020202020204" pitchFamily="34" charset="0"/>
                <a:ea typeface="Calibri" panose="020F0502020204030204" pitchFamily="34" charset="0"/>
                <a:cs typeface="Times New Roman" panose="02020603050405020304" pitchFamily="18" charset="0"/>
              </a:rPr>
              <a:t> </a:t>
            </a:r>
            <a:endParaRPr lang="nl-NL"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Tekstvak 4">
            <a:extLst>
              <a:ext uri="{FF2B5EF4-FFF2-40B4-BE49-F238E27FC236}">
                <a16:creationId xmlns:a16="http://schemas.microsoft.com/office/drawing/2014/main" id="{8E502711-2DEE-BB4F-8E05-392220495080}"/>
              </a:ext>
            </a:extLst>
          </p:cNvPr>
          <p:cNvSpPr txBox="1"/>
          <p:nvPr/>
        </p:nvSpPr>
        <p:spPr>
          <a:xfrm>
            <a:off x="680760" y="39843"/>
            <a:ext cx="8812862" cy="523220"/>
          </a:xfrm>
          <a:prstGeom prst="rect">
            <a:avLst/>
          </a:prstGeom>
          <a:noFill/>
        </p:spPr>
        <p:txBody>
          <a:bodyPr wrap="none" rtlCol="0">
            <a:spAutoFit/>
          </a:bodyPr>
          <a:lstStyle/>
          <a:p>
            <a:pPr algn="ctr"/>
            <a:r>
              <a:rPr lang="nl-NL" sz="2800" dirty="0">
                <a:solidFill>
                  <a:schemeClr val="accent1"/>
                </a:solidFill>
              </a:rPr>
              <a:t>2. Het met elkaar in verband brengen van de argumenten.</a:t>
            </a:r>
          </a:p>
        </p:txBody>
      </p:sp>
      <p:pic>
        <p:nvPicPr>
          <p:cNvPr id="2" name="Audio 1">
            <a:hlinkClick r:id="" action="ppaction://media"/>
            <a:extLst>
              <a:ext uri="{FF2B5EF4-FFF2-40B4-BE49-F238E27FC236}">
                <a16:creationId xmlns:a16="http://schemas.microsoft.com/office/drawing/2014/main" id="{4C0C4017-E608-DF48-93B6-949BA87B77A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1921772430"/>
      </p:ext>
    </p:extLst>
  </p:cSld>
  <p:clrMapOvr>
    <a:masterClrMapping/>
  </p:clrMapOvr>
  <mc:AlternateContent xmlns:mc="http://schemas.openxmlformats.org/markup-compatibility/2006" xmlns:p14="http://schemas.microsoft.com/office/powerpoint/2010/main">
    <mc:Choice Requires="p14">
      <p:transition spd="slow" p14:dur="2000" advTm="10011"/>
    </mc:Choice>
    <mc:Fallback xmlns="">
      <p:transition spd="slow" advTm="10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bldLst>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4604074" cy="7509748"/>
          </a:xfrm>
          <a:prstGeom prst="rect">
            <a:avLst/>
          </a:prstGeom>
          <a:noFill/>
        </p:spPr>
        <p:txBody>
          <a:bodyPr wrap="square" rtlCol="0">
            <a:spAutoFit/>
          </a:bodyPr>
          <a:lstStyle/>
          <a:p>
            <a:r>
              <a:rPr lang="nl-NL" sz="1600" dirty="0">
                <a:latin typeface="Arial" panose="020B0604020202020204" pitchFamily="34" charset="0"/>
                <a:ea typeface="Calibri" panose="020F0502020204030204" pitchFamily="34" charset="0"/>
                <a:cs typeface="Times New Roman" panose="02020603050405020304" pitchFamily="18" charset="0"/>
              </a:rPr>
              <a:t>Het idee van de continentale drift kwam voor het eerst bij mij op in 1910, toen ik de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van de continenten</a:t>
            </a:r>
            <a:r>
              <a:rPr lang="nl-NL" sz="1600" dirty="0">
                <a:latin typeface="Arial" panose="020B0604020202020204" pitchFamily="34" charset="0"/>
                <a:ea typeface="Calibri" panose="020F0502020204030204" pitchFamily="34" charset="0"/>
                <a:cs typeface="Times New Roman" panose="02020603050405020304" pitchFamily="18" charset="0"/>
              </a:rPr>
              <a:t> aan weerszijde van de Atlantische Oceaan op de wereldkaart waarnam. In eerste instantie besteedde ik geen aandacht aan het idee, want ik beschouwde het als onwaarschijnlijk.</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voor een voormalige landbrug</a:t>
            </a:r>
            <a:r>
              <a:rPr lang="nl-NL" sz="1600" dirty="0">
                <a:latin typeface="Arial" panose="020B0604020202020204" pitchFamily="34" charset="0"/>
                <a:ea typeface="Calibri" panose="020F0502020204030204" pitchFamily="34" charset="0"/>
                <a:cs typeface="Times New Roman" panose="02020603050405020304" pitchFamily="18" charset="0"/>
              </a:rPr>
              <a:t>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relevante gegevens op het gebied van de 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en dit leverde onmiddellijk zo’n belangrijk verband tussen de verschillende onderdelen op</a:t>
            </a:r>
            <a:r>
              <a:rPr lang="nl-NL" sz="1600" b="1" dirty="0">
                <a:latin typeface="Arial" panose="020B0604020202020204" pitchFamily="34" charset="0"/>
                <a:ea typeface="Calibri" panose="020F0502020204030204" pitchFamily="34" charset="0"/>
                <a:cs typeface="Times New Roman" panose="02020603050405020304" pitchFamily="18" charset="0"/>
              </a:rPr>
              <a:t>,</a:t>
            </a:r>
            <a:r>
              <a:rPr lang="nl-NL" sz="1600" dirty="0">
                <a:latin typeface="Arial" panose="020B0604020202020204" pitchFamily="34" charset="0"/>
                <a:ea typeface="Calibri" panose="020F0502020204030204" pitchFamily="34" charset="0"/>
                <a:cs typeface="Times New Roman" panose="02020603050405020304" pitchFamily="18" charset="0"/>
              </a:rPr>
              <a:t> 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5288016" cy="8279190"/>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Van G.W. </a:t>
            </a:r>
            <a:r>
              <a:rPr lang="nl-NL" sz="1400" dirty="0" err="1">
                <a:latin typeface="Arial" panose="020B0604020202020204" pitchFamily="34" charset="0"/>
                <a:ea typeface="Calibri" panose="020F0502020204030204" pitchFamily="34" charset="0"/>
                <a:cs typeface="Times New Roman" panose="02020603050405020304" pitchFamily="18" charset="0"/>
              </a:rPr>
              <a:t>Lockefeer</a:t>
            </a:r>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14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14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concluderen dat hij op essentiële punten verkeerd is. Maar het idee zelf kan nog bewezen worden.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a:t>
            </a:r>
            <a:r>
              <a:rPr lang="nl-NL" sz="14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nieuw ontwikkelde wetenschap van 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a:t>
            </a:r>
            <a:r>
              <a:rPr lang="nl-NL" sz="14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continenten wel degelijk op een 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b="1"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 </a:t>
            </a:r>
            <a:r>
              <a:rPr lang="nl-NL" sz="1400" dirty="0">
                <a:latin typeface="Arial" panose="020B0604020202020204" pitchFamily="34" charset="0"/>
                <a:ea typeface="Calibri" panose="020F0502020204030204" pitchFamily="34" charset="0"/>
                <a:cs typeface="Times New Roman" panose="02020603050405020304" pitchFamily="18" charset="0"/>
              </a:rPr>
              <a:t>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kstvak 9">
            <a:extLst>
              <a:ext uri="{FF2B5EF4-FFF2-40B4-BE49-F238E27FC236}">
                <a16:creationId xmlns:a16="http://schemas.microsoft.com/office/drawing/2014/main" id="{2913CD13-BE4B-0A48-AAA2-8963C16B0EB4}"/>
              </a:ext>
            </a:extLst>
          </p:cNvPr>
          <p:cNvSpPr txBox="1"/>
          <p:nvPr/>
        </p:nvSpPr>
        <p:spPr>
          <a:xfrm>
            <a:off x="3626603" y="308652"/>
            <a:ext cx="367408" cy="523220"/>
          </a:xfrm>
          <a:prstGeom prst="rect">
            <a:avLst/>
          </a:prstGeom>
          <a:noFill/>
        </p:spPr>
        <p:txBody>
          <a:bodyPr wrap="none" rtlCol="0">
            <a:spAutoFit/>
          </a:bodyPr>
          <a:lstStyle/>
          <a:p>
            <a:r>
              <a:rPr lang="nl-NL" sz="2800" dirty="0">
                <a:highlight>
                  <a:srgbClr val="FFFF00"/>
                </a:highlight>
              </a:rPr>
              <a:t>1</a:t>
            </a:r>
          </a:p>
        </p:txBody>
      </p:sp>
      <p:sp>
        <p:nvSpPr>
          <p:cNvPr id="11" name="Tekstvak 10">
            <a:extLst>
              <a:ext uri="{FF2B5EF4-FFF2-40B4-BE49-F238E27FC236}">
                <a16:creationId xmlns:a16="http://schemas.microsoft.com/office/drawing/2014/main" id="{5D1A383C-85D6-3943-BE12-822282781F7C}"/>
              </a:ext>
            </a:extLst>
          </p:cNvPr>
          <p:cNvSpPr txBox="1"/>
          <p:nvPr/>
        </p:nvSpPr>
        <p:spPr>
          <a:xfrm>
            <a:off x="9285288" y="-15499"/>
            <a:ext cx="367408" cy="523220"/>
          </a:xfrm>
          <a:prstGeom prst="rect">
            <a:avLst/>
          </a:prstGeom>
          <a:noFill/>
        </p:spPr>
        <p:txBody>
          <a:bodyPr wrap="none" rtlCol="0">
            <a:spAutoFit/>
          </a:bodyPr>
          <a:lstStyle/>
          <a:p>
            <a:r>
              <a:rPr lang="nl-NL" sz="2800" dirty="0">
                <a:highlight>
                  <a:srgbClr val="FFFF00"/>
                </a:highlight>
              </a:rPr>
              <a:t>2</a:t>
            </a:r>
          </a:p>
        </p:txBody>
      </p:sp>
      <p:pic>
        <p:nvPicPr>
          <p:cNvPr id="2" name="Audio 1">
            <a:hlinkClick r:id="" action="ppaction://media"/>
            <a:extLst>
              <a:ext uri="{FF2B5EF4-FFF2-40B4-BE49-F238E27FC236}">
                <a16:creationId xmlns:a16="http://schemas.microsoft.com/office/drawing/2014/main" id="{1E68D6D7-21D1-2C4B-ACD2-024FC1F77E3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107795005"/>
      </p:ext>
    </p:extLst>
  </p:cSld>
  <p:clrMapOvr>
    <a:masterClrMapping/>
  </p:clrMapOvr>
  <mc:AlternateContent xmlns:mc="http://schemas.openxmlformats.org/markup-compatibility/2006" xmlns:p14="http://schemas.microsoft.com/office/powerpoint/2010/main">
    <mc:Choice Requires="p14">
      <p:transition spd="slow" p14:dur="2000" advTm="6902"/>
    </mc:Choice>
    <mc:Fallback xmlns="">
      <p:transition spd="slow" advTm="6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4604074" cy="7509748"/>
          </a:xfrm>
          <a:prstGeom prst="rect">
            <a:avLst/>
          </a:prstGeom>
          <a:noFill/>
        </p:spPr>
        <p:txBody>
          <a:bodyPr wrap="square" rtlCol="0">
            <a:spAutoFit/>
          </a:bodyPr>
          <a:lstStyle/>
          <a:p>
            <a:r>
              <a:rPr lang="nl-NL" sz="1600" dirty="0">
                <a:latin typeface="Arial" panose="020B0604020202020204" pitchFamily="34" charset="0"/>
                <a:ea typeface="Calibri" panose="020F0502020204030204" pitchFamily="34" charset="0"/>
                <a:cs typeface="Times New Roman" panose="02020603050405020304" pitchFamily="18" charset="0"/>
              </a:rPr>
              <a:t>Het idee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16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16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16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a:t>
            </a:r>
            <a:r>
              <a:rPr lang="nl-NL" sz="1600" dirty="0">
                <a:latin typeface="Arial" panose="020B0604020202020204" pitchFamily="34" charset="0"/>
                <a:ea typeface="Calibri" panose="020F0502020204030204" pitchFamily="34" charset="0"/>
                <a:cs typeface="Times New Roman" panose="02020603050405020304" pitchFamily="18" charset="0"/>
              </a:rPr>
              <a:t>voor een voormalige landbrug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6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6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5288016" cy="8063746"/>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Van G.W. </a:t>
            </a:r>
            <a:r>
              <a:rPr lang="nl-NL" sz="1400" dirty="0" err="1">
                <a:latin typeface="Arial" panose="020B0604020202020204" pitchFamily="34" charset="0"/>
                <a:ea typeface="Calibri" panose="020F0502020204030204" pitchFamily="34" charset="0"/>
                <a:cs typeface="Times New Roman" panose="02020603050405020304" pitchFamily="18" charset="0"/>
              </a:rPr>
              <a:t>Lockefeer</a:t>
            </a:r>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14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14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14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continenten wel degelijk op een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4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kstvak 9">
            <a:extLst>
              <a:ext uri="{FF2B5EF4-FFF2-40B4-BE49-F238E27FC236}">
                <a16:creationId xmlns:a16="http://schemas.microsoft.com/office/drawing/2014/main" id="{2913CD13-BE4B-0A48-AAA2-8963C16B0EB4}"/>
              </a:ext>
            </a:extLst>
          </p:cNvPr>
          <p:cNvSpPr txBox="1"/>
          <p:nvPr/>
        </p:nvSpPr>
        <p:spPr>
          <a:xfrm>
            <a:off x="3626603" y="308652"/>
            <a:ext cx="367408" cy="523220"/>
          </a:xfrm>
          <a:prstGeom prst="rect">
            <a:avLst/>
          </a:prstGeom>
          <a:noFill/>
        </p:spPr>
        <p:txBody>
          <a:bodyPr wrap="none" rtlCol="0">
            <a:spAutoFit/>
          </a:bodyPr>
          <a:lstStyle/>
          <a:p>
            <a:r>
              <a:rPr lang="nl-NL" sz="2800" dirty="0">
                <a:highlight>
                  <a:srgbClr val="FFFF00"/>
                </a:highlight>
              </a:rPr>
              <a:t>1</a:t>
            </a:r>
          </a:p>
        </p:txBody>
      </p:sp>
      <p:sp>
        <p:nvSpPr>
          <p:cNvPr id="11" name="Tekstvak 10">
            <a:extLst>
              <a:ext uri="{FF2B5EF4-FFF2-40B4-BE49-F238E27FC236}">
                <a16:creationId xmlns:a16="http://schemas.microsoft.com/office/drawing/2014/main" id="{5D1A383C-85D6-3943-BE12-822282781F7C}"/>
              </a:ext>
            </a:extLst>
          </p:cNvPr>
          <p:cNvSpPr txBox="1"/>
          <p:nvPr/>
        </p:nvSpPr>
        <p:spPr>
          <a:xfrm>
            <a:off x="9285288" y="-15499"/>
            <a:ext cx="367408" cy="523220"/>
          </a:xfrm>
          <a:prstGeom prst="rect">
            <a:avLst/>
          </a:prstGeom>
          <a:noFill/>
        </p:spPr>
        <p:txBody>
          <a:bodyPr wrap="none" rtlCol="0">
            <a:spAutoFit/>
          </a:bodyPr>
          <a:lstStyle/>
          <a:p>
            <a:r>
              <a:rPr lang="nl-NL" sz="2800" dirty="0">
                <a:highlight>
                  <a:srgbClr val="FFFF00"/>
                </a:highlight>
              </a:rPr>
              <a:t>2</a:t>
            </a:r>
          </a:p>
        </p:txBody>
      </p:sp>
      <mc:AlternateContent xmlns:mc="http://schemas.openxmlformats.org/markup-compatibility/2006" xmlns:p14="http://schemas.microsoft.com/office/powerpoint/2010/main">
        <mc:Choice Requires="p14">
          <p:contentPart p14:bwMode="auto" r:id="rId5">
            <p14:nvContentPartPr>
              <p14:cNvPr id="12" name="Inkt 11">
                <a:extLst>
                  <a:ext uri="{FF2B5EF4-FFF2-40B4-BE49-F238E27FC236}">
                    <a16:creationId xmlns:a16="http://schemas.microsoft.com/office/drawing/2014/main" id="{9E8A81A8-7883-A144-B009-2A8DA1DB3CD4}"/>
                  </a:ext>
                </a:extLst>
              </p14:cNvPr>
              <p14:cNvContentPartPr/>
              <p14:nvPr/>
            </p14:nvContentPartPr>
            <p14:xfrm>
              <a:off x="3217131" y="878681"/>
              <a:ext cx="2778120" cy="1058760"/>
            </p14:xfrm>
          </p:contentPart>
        </mc:Choice>
        <mc:Fallback xmlns="">
          <p:pic>
            <p:nvPicPr>
              <p:cNvPr id="12" name="Inkt 11">
                <a:extLst>
                  <a:ext uri="{FF2B5EF4-FFF2-40B4-BE49-F238E27FC236}">
                    <a16:creationId xmlns:a16="http://schemas.microsoft.com/office/drawing/2014/main" id="{9E8A81A8-7883-A144-B009-2A8DA1DB3CD4}"/>
                  </a:ext>
                </a:extLst>
              </p:cNvPr>
              <p:cNvPicPr/>
              <p:nvPr/>
            </p:nvPicPr>
            <p:blipFill>
              <a:blip r:embed="rId7"/>
              <a:stretch>
                <a:fillRect/>
              </a:stretch>
            </p:blipFill>
            <p:spPr>
              <a:xfrm>
                <a:off x="3163491" y="770681"/>
                <a:ext cx="2885760" cy="12744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t 3">
                <a:extLst>
                  <a:ext uri="{FF2B5EF4-FFF2-40B4-BE49-F238E27FC236}">
                    <a16:creationId xmlns:a16="http://schemas.microsoft.com/office/drawing/2014/main" id="{92EE078C-23B5-5542-8EC3-D0E090B5584E}"/>
                  </a:ext>
                </a:extLst>
              </p14:cNvPr>
              <p14:cNvContentPartPr/>
              <p14:nvPr/>
            </p14:nvContentPartPr>
            <p14:xfrm>
              <a:off x="3083571" y="1103168"/>
              <a:ext cx="785160" cy="614160"/>
            </p14:xfrm>
          </p:contentPart>
        </mc:Choice>
        <mc:Fallback xmlns="">
          <p:pic>
            <p:nvPicPr>
              <p:cNvPr id="4" name="Inkt 3">
                <a:extLst>
                  <a:ext uri="{FF2B5EF4-FFF2-40B4-BE49-F238E27FC236}">
                    <a16:creationId xmlns:a16="http://schemas.microsoft.com/office/drawing/2014/main" id="{92EE078C-23B5-5542-8EC3-D0E090B5584E}"/>
                  </a:ext>
                </a:extLst>
              </p:cNvPr>
              <p:cNvPicPr/>
              <p:nvPr/>
            </p:nvPicPr>
            <p:blipFill>
              <a:blip r:embed="rId17"/>
              <a:stretch>
                <a:fillRect/>
              </a:stretch>
            </p:blipFill>
            <p:spPr>
              <a:xfrm>
                <a:off x="3029931" y="995528"/>
                <a:ext cx="892800" cy="8298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5" name="Inkt 4">
                <a:extLst>
                  <a:ext uri="{FF2B5EF4-FFF2-40B4-BE49-F238E27FC236}">
                    <a16:creationId xmlns:a16="http://schemas.microsoft.com/office/drawing/2014/main" id="{DE130971-45E4-F140-B37D-783D22EC50C0}"/>
                  </a:ext>
                </a:extLst>
              </p14:cNvPr>
              <p14:cNvContentPartPr/>
              <p14:nvPr/>
            </p14:nvContentPartPr>
            <p14:xfrm>
              <a:off x="5628771" y="932168"/>
              <a:ext cx="667440" cy="418680"/>
            </p14:xfrm>
          </p:contentPart>
        </mc:Choice>
        <mc:Fallback xmlns="">
          <p:pic>
            <p:nvPicPr>
              <p:cNvPr id="5" name="Inkt 4">
                <a:extLst>
                  <a:ext uri="{FF2B5EF4-FFF2-40B4-BE49-F238E27FC236}">
                    <a16:creationId xmlns:a16="http://schemas.microsoft.com/office/drawing/2014/main" id="{DE130971-45E4-F140-B37D-783D22EC50C0}"/>
                  </a:ext>
                </a:extLst>
              </p:cNvPr>
              <p:cNvPicPr/>
              <p:nvPr/>
            </p:nvPicPr>
            <p:blipFill>
              <a:blip r:embed="rId19"/>
              <a:stretch>
                <a:fillRect/>
              </a:stretch>
            </p:blipFill>
            <p:spPr>
              <a:xfrm>
                <a:off x="5575131" y="824168"/>
                <a:ext cx="775080" cy="6343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9" name="Inkt 8">
                <a:extLst>
                  <a:ext uri="{FF2B5EF4-FFF2-40B4-BE49-F238E27FC236}">
                    <a16:creationId xmlns:a16="http://schemas.microsoft.com/office/drawing/2014/main" id="{28CBA2F7-9494-FA4D-B834-5FA56236F51F}"/>
                  </a:ext>
                </a:extLst>
              </p14:cNvPr>
              <p14:cNvContentPartPr/>
              <p14:nvPr/>
            </p14:nvContentPartPr>
            <p14:xfrm>
              <a:off x="1480851" y="2499419"/>
              <a:ext cx="970920" cy="2589120"/>
            </p14:xfrm>
          </p:contentPart>
        </mc:Choice>
        <mc:Fallback xmlns="">
          <p:pic>
            <p:nvPicPr>
              <p:cNvPr id="9" name="Inkt 8">
                <a:extLst>
                  <a:ext uri="{FF2B5EF4-FFF2-40B4-BE49-F238E27FC236}">
                    <a16:creationId xmlns:a16="http://schemas.microsoft.com/office/drawing/2014/main" id="{28CBA2F7-9494-FA4D-B834-5FA56236F51F}"/>
                  </a:ext>
                </a:extLst>
              </p:cNvPr>
              <p:cNvPicPr/>
              <p:nvPr/>
            </p:nvPicPr>
            <p:blipFill>
              <a:blip r:embed="rId21"/>
              <a:stretch>
                <a:fillRect/>
              </a:stretch>
            </p:blipFill>
            <p:spPr>
              <a:xfrm>
                <a:off x="1426851" y="2391419"/>
                <a:ext cx="1078560" cy="28047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9" name="Inkt 18">
                <a:extLst>
                  <a:ext uri="{FF2B5EF4-FFF2-40B4-BE49-F238E27FC236}">
                    <a16:creationId xmlns:a16="http://schemas.microsoft.com/office/drawing/2014/main" id="{41C39BDD-5C53-7744-8018-18BA00C55A2D}"/>
                  </a:ext>
                </a:extLst>
              </p14:cNvPr>
              <p14:cNvContentPartPr/>
              <p14:nvPr/>
            </p14:nvContentPartPr>
            <p14:xfrm>
              <a:off x="1438731" y="2461979"/>
              <a:ext cx="1229760" cy="645120"/>
            </p14:xfrm>
          </p:contentPart>
        </mc:Choice>
        <mc:Fallback xmlns="">
          <p:pic>
            <p:nvPicPr>
              <p:cNvPr id="19" name="Inkt 18">
                <a:extLst>
                  <a:ext uri="{FF2B5EF4-FFF2-40B4-BE49-F238E27FC236}">
                    <a16:creationId xmlns:a16="http://schemas.microsoft.com/office/drawing/2014/main" id="{41C39BDD-5C53-7744-8018-18BA00C55A2D}"/>
                  </a:ext>
                </a:extLst>
              </p:cNvPr>
              <p:cNvPicPr/>
              <p:nvPr/>
            </p:nvPicPr>
            <p:blipFill>
              <a:blip r:embed="rId23"/>
              <a:stretch>
                <a:fillRect/>
              </a:stretch>
            </p:blipFill>
            <p:spPr>
              <a:xfrm>
                <a:off x="1384731" y="2354339"/>
                <a:ext cx="1337400" cy="86076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0" name="Inkt 19">
                <a:extLst>
                  <a:ext uri="{FF2B5EF4-FFF2-40B4-BE49-F238E27FC236}">
                    <a16:creationId xmlns:a16="http://schemas.microsoft.com/office/drawing/2014/main" id="{A21785FD-175B-7B4E-A167-79535660AF01}"/>
                  </a:ext>
                </a:extLst>
              </p14:cNvPr>
              <p14:cNvContentPartPr/>
              <p14:nvPr/>
            </p14:nvContentPartPr>
            <p14:xfrm>
              <a:off x="5906691" y="2892539"/>
              <a:ext cx="1486080" cy="2954160"/>
            </p14:xfrm>
          </p:contentPart>
        </mc:Choice>
        <mc:Fallback xmlns="">
          <p:pic>
            <p:nvPicPr>
              <p:cNvPr id="20" name="Inkt 19">
                <a:extLst>
                  <a:ext uri="{FF2B5EF4-FFF2-40B4-BE49-F238E27FC236}">
                    <a16:creationId xmlns:a16="http://schemas.microsoft.com/office/drawing/2014/main" id="{A21785FD-175B-7B4E-A167-79535660AF01}"/>
                  </a:ext>
                </a:extLst>
              </p:cNvPr>
              <p:cNvPicPr/>
              <p:nvPr/>
            </p:nvPicPr>
            <p:blipFill>
              <a:blip r:embed="rId25"/>
              <a:stretch>
                <a:fillRect/>
              </a:stretch>
            </p:blipFill>
            <p:spPr>
              <a:xfrm>
                <a:off x="5852691" y="2784899"/>
                <a:ext cx="1593720" cy="31698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1" name="Inkt 20">
                <a:extLst>
                  <a:ext uri="{FF2B5EF4-FFF2-40B4-BE49-F238E27FC236}">
                    <a16:creationId xmlns:a16="http://schemas.microsoft.com/office/drawing/2014/main" id="{BF9D7199-89C4-7142-BD34-81012F3DD797}"/>
                  </a:ext>
                </a:extLst>
              </p14:cNvPr>
              <p14:cNvContentPartPr/>
              <p14:nvPr/>
            </p14:nvContentPartPr>
            <p14:xfrm>
              <a:off x="5732811" y="2761859"/>
              <a:ext cx="1765800" cy="573480"/>
            </p14:xfrm>
          </p:contentPart>
        </mc:Choice>
        <mc:Fallback xmlns="">
          <p:pic>
            <p:nvPicPr>
              <p:cNvPr id="21" name="Inkt 20">
                <a:extLst>
                  <a:ext uri="{FF2B5EF4-FFF2-40B4-BE49-F238E27FC236}">
                    <a16:creationId xmlns:a16="http://schemas.microsoft.com/office/drawing/2014/main" id="{BF9D7199-89C4-7142-BD34-81012F3DD797}"/>
                  </a:ext>
                </a:extLst>
              </p:cNvPr>
              <p:cNvPicPr/>
              <p:nvPr/>
            </p:nvPicPr>
            <p:blipFill>
              <a:blip r:embed="rId27"/>
              <a:stretch>
                <a:fillRect/>
              </a:stretch>
            </p:blipFill>
            <p:spPr>
              <a:xfrm>
                <a:off x="5679171" y="2653859"/>
                <a:ext cx="1873440" cy="789120"/>
              </a:xfrm>
              <a:prstGeom prst="rect">
                <a:avLst/>
              </a:prstGeom>
            </p:spPr>
          </p:pic>
        </mc:Fallback>
      </mc:AlternateContent>
      <p:pic>
        <p:nvPicPr>
          <p:cNvPr id="2" name="Audio 1">
            <a:hlinkClick r:id="" action="ppaction://media"/>
            <a:extLst>
              <a:ext uri="{FF2B5EF4-FFF2-40B4-BE49-F238E27FC236}">
                <a16:creationId xmlns:a16="http://schemas.microsoft.com/office/drawing/2014/main" id="{6A64702E-04EC-5A4B-8366-235B3CDCADAA}"/>
              </a:ext>
            </a:extLst>
          </p:cNvPr>
          <p:cNvPicPr>
            <a:picLocks noChangeAspect="1"/>
          </p:cNvPicPr>
          <p:nvPr>
            <a:audioFile r:link="rId2"/>
            <p:extLst>
              <p:ext uri="{DAA4B4D4-6D71-4841-9C94-3DE7FCFB9230}">
                <p14:media xmlns:p14="http://schemas.microsoft.com/office/powerpoint/2010/main" r:embed="rId1"/>
              </p:ext>
            </p:extLst>
          </p:nvPr>
        </p:nvPicPr>
        <p:blipFill>
          <a:blip r:embed="rId28"/>
          <a:stretch>
            <a:fillRect/>
          </a:stretch>
        </p:blipFill>
        <p:spPr>
          <a:xfrm>
            <a:off x="8878888" y="5829300"/>
            <a:ext cx="812800" cy="812800"/>
          </a:xfrm>
          <a:prstGeom prst="rect">
            <a:avLst/>
          </a:prstGeom>
        </p:spPr>
      </p:pic>
    </p:spTree>
    <p:extLst>
      <p:ext uri="{BB962C8B-B14F-4D97-AF65-F5344CB8AC3E}">
        <p14:creationId xmlns:p14="http://schemas.microsoft.com/office/powerpoint/2010/main" val="2786886351"/>
      </p:ext>
    </p:extLst>
  </p:cSld>
  <p:clrMapOvr>
    <a:masterClrMapping/>
  </p:clrMapOvr>
  <mc:AlternateContent xmlns:mc="http://schemas.openxmlformats.org/markup-compatibility/2006" xmlns:p14="http://schemas.microsoft.com/office/powerpoint/2010/main">
    <mc:Choice Requires="p14">
      <p:transition spd="slow" p14:dur="2000" advTm="45622"/>
    </mc:Choice>
    <mc:Fallback xmlns="">
      <p:transition spd="slow" advTm="456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4604074" cy="7509748"/>
          </a:xfrm>
          <a:prstGeom prst="rect">
            <a:avLst/>
          </a:prstGeom>
          <a:noFill/>
        </p:spPr>
        <p:txBody>
          <a:bodyPr wrap="square" rtlCol="0">
            <a:spAutoFit/>
          </a:bodyPr>
          <a:lstStyle/>
          <a:p>
            <a:r>
              <a:rPr lang="nl-NL" sz="1600" dirty="0">
                <a:latin typeface="Arial" panose="020B0604020202020204" pitchFamily="34" charset="0"/>
                <a:ea typeface="Calibri" panose="020F0502020204030204" pitchFamily="34" charset="0"/>
                <a:cs typeface="Times New Roman" panose="02020603050405020304" pitchFamily="18" charset="0"/>
              </a:rPr>
              <a:t>Het idee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16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16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16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a:t>
            </a:r>
            <a:r>
              <a:rPr lang="nl-NL" sz="1600" dirty="0">
                <a:latin typeface="Arial" panose="020B0604020202020204" pitchFamily="34" charset="0"/>
                <a:ea typeface="Calibri" panose="020F0502020204030204" pitchFamily="34" charset="0"/>
                <a:cs typeface="Times New Roman" panose="02020603050405020304" pitchFamily="18" charset="0"/>
              </a:rPr>
              <a:t>voor een voormalige landbrug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6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6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5288016" cy="8063746"/>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Van G.W. </a:t>
            </a:r>
            <a:r>
              <a:rPr lang="nl-NL" sz="1400" dirty="0" err="1">
                <a:latin typeface="Arial" panose="020B0604020202020204" pitchFamily="34" charset="0"/>
                <a:ea typeface="Calibri" panose="020F0502020204030204" pitchFamily="34" charset="0"/>
                <a:cs typeface="Times New Roman" panose="02020603050405020304" pitchFamily="18" charset="0"/>
              </a:rPr>
              <a:t>Lockefeer</a:t>
            </a:r>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14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14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14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continenten wel degelijk op een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4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kstvak 9">
            <a:extLst>
              <a:ext uri="{FF2B5EF4-FFF2-40B4-BE49-F238E27FC236}">
                <a16:creationId xmlns:a16="http://schemas.microsoft.com/office/drawing/2014/main" id="{2913CD13-BE4B-0A48-AAA2-8963C16B0EB4}"/>
              </a:ext>
            </a:extLst>
          </p:cNvPr>
          <p:cNvSpPr txBox="1"/>
          <p:nvPr/>
        </p:nvSpPr>
        <p:spPr>
          <a:xfrm>
            <a:off x="3626603" y="308652"/>
            <a:ext cx="367408" cy="523220"/>
          </a:xfrm>
          <a:prstGeom prst="rect">
            <a:avLst/>
          </a:prstGeom>
          <a:noFill/>
        </p:spPr>
        <p:txBody>
          <a:bodyPr wrap="none" rtlCol="0">
            <a:spAutoFit/>
          </a:bodyPr>
          <a:lstStyle/>
          <a:p>
            <a:r>
              <a:rPr lang="nl-NL" sz="2800" dirty="0">
                <a:highlight>
                  <a:srgbClr val="FFFF00"/>
                </a:highlight>
              </a:rPr>
              <a:t>1</a:t>
            </a:r>
          </a:p>
        </p:txBody>
      </p:sp>
      <p:sp>
        <p:nvSpPr>
          <p:cNvPr id="11" name="Tekstvak 10">
            <a:extLst>
              <a:ext uri="{FF2B5EF4-FFF2-40B4-BE49-F238E27FC236}">
                <a16:creationId xmlns:a16="http://schemas.microsoft.com/office/drawing/2014/main" id="{5D1A383C-85D6-3943-BE12-822282781F7C}"/>
              </a:ext>
            </a:extLst>
          </p:cNvPr>
          <p:cNvSpPr txBox="1"/>
          <p:nvPr/>
        </p:nvSpPr>
        <p:spPr>
          <a:xfrm>
            <a:off x="9285288" y="-15499"/>
            <a:ext cx="367408" cy="523220"/>
          </a:xfrm>
          <a:prstGeom prst="rect">
            <a:avLst/>
          </a:prstGeom>
          <a:noFill/>
        </p:spPr>
        <p:txBody>
          <a:bodyPr wrap="none" rtlCol="0">
            <a:spAutoFit/>
          </a:bodyPr>
          <a:lstStyle/>
          <a:p>
            <a:r>
              <a:rPr lang="nl-NL" sz="2800" dirty="0">
                <a:highlight>
                  <a:srgbClr val="FFFF00"/>
                </a:highlight>
              </a:rPr>
              <a:t>2</a:t>
            </a:r>
          </a:p>
        </p:txBody>
      </p:sp>
      <mc:AlternateContent xmlns:mc="http://schemas.openxmlformats.org/markup-compatibility/2006" xmlns:p14="http://schemas.microsoft.com/office/powerpoint/2010/main">
        <mc:Choice Requires="p14">
          <p:contentPart p14:bwMode="auto" r:id="rId6">
            <p14:nvContentPartPr>
              <p14:cNvPr id="12" name="Inkt 11">
                <a:extLst>
                  <a:ext uri="{FF2B5EF4-FFF2-40B4-BE49-F238E27FC236}">
                    <a16:creationId xmlns:a16="http://schemas.microsoft.com/office/drawing/2014/main" id="{9E8A81A8-7883-A144-B009-2A8DA1DB3CD4}"/>
                  </a:ext>
                </a:extLst>
              </p14:cNvPr>
              <p14:cNvContentPartPr/>
              <p14:nvPr/>
            </p14:nvContentPartPr>
            <p14:xfrm>
              <a:off x="3217131" y="878681"/>
              <a:ext cx="2778120" cy="1058760"/>
            </p14:xfrm>
          </p:contentPart>
        </mc:Choice>
        <mc:Fallback xmlns="">
          <p:pic>
            <p:nvPicPr>
              <p:cNvPr id="12" name="Inkt 11">
                <a:extLst>
                  <a:ext uri="{FF2B5EF4-FFF2-40B4-BE49-F238E27FC236}">
                    <a16:creationId xmlns:a16="http://schemas.microsoft.com/office/drawing/2014/main" id="{9E8A81A8-7883-A144-B009-2A8DA1DB3CD4}"/>
                  </a:ext>
                </a:extLst>
              </p:cNvPr>
              <p:cNvPicPr/>
              <p:nvPr/>
            </p:nvPicPr>
            <p:blipFill>
              <a:blip r:embed="rId7"/>
              <a:stretch>
                <a:fillRect/>
              </a:stretch>
            </p:blipFill>
            <p:spPr>
              <a:xfrm>
                <a:off x="3163491" y="770681"/>
                <a:ext cx="2885760" cy="12744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t 3">
                <a:extLst>
                  <a:ext uri="{FF2B5EF4-FFF2-40B4-BE49-F238E27FC236}">
                    <a16:creationId xmlns:a16="http://schemas.microsoft.com/office/drawing/2014/main" id="{92EE078C-23B5-5542-8EC3-D0E090B5584E}"/>
                  </a:ext>
                </a:extLst>
              </p14:cNvPr>
              <p14:cNvContentPartPr/>
              <p14:nvPr/>
            </p14:nvContentPartPr>
            <p14:xfrm>
              <a:off x="3083571" y="1103168"/>
              <a:ext cx="785160" cy="614160"/>
            </p14:xfrm>
          </p:contentPart>
        </mc:Choice>
        <mc:Fallback xmlns="">
          <p:pic>
            <p:nvPicPr>
              <p:cNvPr id="4" name="Inkt 3">
                <a:extLst>
                  <a:ext uri="{FF2B5EF4-FFF2-40B4-BE49-F238E27FC236}">
                    <a16:creationId xmlns:a16="http://schemas.microsoft.com/office/drawing/2014/main" id="{92EE078C-23B5-5542-8EC3-D0E090B5584E}"/>
                  </a:ext>
                </a:extLst>
              </p:cNvPr>
              <p:cNvPicPr/>
              <p:nvPr/>
            </p:nvPicPr>
            <p:blipFill>
              <a:blip r:embed="rId17"/>
              <a:stretch>
                <a:fillRect/>
              </a:stretch>
            </p:blipFill>
            <p:spPr>
              <a:xfrm>
                <a:off x="3029931" y="995528"/>
                <a:ext cx="892800" cy="8298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5" name="Inkt 4">
                <a:extLst>
                  <a:ext uri="{FF2B5EF4-FFF2-40B4-BE49-F238E27FC236}">
                    <a16:creationId xmlns:a16="http://schemas.microsoft.com/office/drawing/2014/main" id="{DE130971-45E4-F140-B37D-783D22EC50C0}"/>
                  </a:ext>
                </a:extLst>
              </p14:cNvPr>
              <p14:cNvContentPartPr/>
              <p14:nvPr/>
            </p14:nvContentPartPr>
            <p14:xfrm>
              <a:off x="5628771" y="932168"/>
              <a:ext cx="667440" cy="418680"/>
            </p14:xfrm>
          </p:contentPart>
        </mc:Choice>
        <mc:Fallback xmlns="">
          <p:pic>
            <p:nvPicPr>
              <p:cNvPr id="5" name="Inkt 4">
                <a:extLst>
                  <a:ext uri="{FF2B5EF4-FFF2-40B4-BE49-F238E27FC236}">
                    <a16:creationId xmlns:a16="http://schemas.microsoft.com/office/drawing/2014/main" id="{DE130971-45E4-F140-B37D-783D22EC50C0}"/>
                  </a:ext>
                </a:extLst>
              </p:cNvPr>
              <p:cNvPicPr/>
              <p:nvPr/>
            </p:nvPicPr>
            <p:blipFill>
              <a:blip r:embed="rId19"/>
              <a:stretch>
                <a:fillRect/>
              </a:stretch>
            </p:blipFill>
            <p:spPr>
              <a:xfrm>
                <a:off x="5575131" y="824168"/>
                <a:ext cx="775080" cy="6343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9" name="Inkt 18">
                <a:extLst>
                  <a:ext uri="{FF2B5EF4-FFF2-40B4-BE49-F238E27FC236}">
                    <a16:creationId xmlns:a16="http://schemas.microsoft.com/office/drawing/2014/main" id="{38A587C8-06C4-ED47-BD62-82BD8EF5931D}"/>
                  </a:ext>
                </a:extLst>
              </p14:cNvPr>
              <p14:cNvContentPartPr/>
              <p14:nvPr/>
            </p14:nvContentPartPr>
            <p14:xfrm>
              <a:off x="1480851" y="2515184"/>
              <a:ext cx="970920" cy="2589120"/>
            </p14:xfrm>
          </p:contentPart>
        </mc:Choice>
        <mc:Fallback xmlns="">
          <p:pic>
            <p:nvPicPr>
              <p:cNvPr id="19" name="Inkt 18">
                <a:extLst>
                  <a:ext uri="{FF2B5EF4-FFF2-40B4-BE49-F238E27FC236}">
                    <a16:creationId xmlns:a16="http://schemas.microsoft.com/office/drawing/2014/main" id="{38A587C8-06C4-ED47-BD62-82BD8EF5931D}"/>
                  </a:ext>
                </a:extLst>
              </p:cNvPr>
              <p:cNvPicPr/>
              <p:nvPr/>
            </p:nvPicPr>
            <p:blipFill>
              <a:blip r:embed="rId21"/>
              <a:stretch>
                <a:fillRect/>
              </a:stretch>
            </p:blipFill>
            <p:spPr>
              <a:xfrm>
                <a:off x="1426851" y="2407184"/>
                <a:ext cx="1078560" cy="28047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7" name="Inkt 6">
                <a:extLst>
                  <a:ext uri="{FF2B5EF4-FFF2-40B4-BE49-F238E27FC236}">
                    <a16:creationId xmlns:a16="http://schemas.microsoft.com/office/drawing/2014/main" id="{E1C9A01A-58DC-E24A-8ED9-7CF6AC2F1FE9}"/>
                  </a:ext>
                </a:extLst>
              </p14:cNvPr>
              <p14:cNvContentPartPr/>
              <p14:nvPr/>
            </p14:nvContentPartPr>
            <p14:xfrm>
              <a:off x="1404236" y="2470593"/>
              <a:ext cx="414360" cy="619560"/>
            </p14:xfrm>
          </p:contentPart>
        </mc:Choice>
        <mc:Fallback xmlns="">
          <p:pic>
            <p:nvPicPr>
              <p:cNvPr id="7" name="Inkt 6">
                <a:extLst>
                  <a:ext uri="{FF2B5EF4-FFF2-40B4-BE49-F238E27FC236}">
                    <a16:creationId xmlns:a16="http://schemas.microsoft.com/office/drawing/2014/main" id="{E1C9A01A-58DC-E24A-8ED9-7CF6AC2F1FE9}"/>
                  </a:ext>
                </a:extLst>
              </p:cNvPr>
              <p:cNvPicPr/>
              <p:nvPr/>
            </p:nvPicPr>
            <p:blipFill>
              <a:blip r:embed="rId23"/>
              <a:stretch>
                <a:fillRect/>
              </a:stretch>
            </p:blipFill>
            <p:spPr>
              <a:xfrm>
                <a:off x="1350236" y="2362593"/>
                <a:ext cx="522000" cy="8352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9" name="Inkt 8">
                <a:extLst>
                  <a:ext uri="{FF2B5EF4-FFF2-40B4-BE49-F238E27FC236}">
                    <a16:creationId xmlns:a16="http://schemas.microsoft.com/office/drawing/2014/main" id="{165826B9-4F1E-7E4F-9CE5-FAE53F8BA7C3}"/>
                  </a:ext>
                </a:extLst>
              </p14:cNvPr>
              <p14:cNvContentPartPr/>
              <p14:nvPr/>
            </p14:nvContentPartPr>
            <p14:xfrm>
              <a:off x="1839836" y="2498313"/>
              <a:ext cx="567360" cy="703800"/>
            </p14:xfrm>
          </p:contentPart>
        </mc:Choice>
        <mc:Fallback xmlns="">
          <p:pic>
            <p:nvPicPr>
              <p:cNvPr id="9" name="Inkt 8">
                <a:extLst>
                  <a:ext uri="{FF2B5EF4-FFF2-40B4-BE49-F238E27FC236}">
                    <a16:creationId xmlns:a16="http://schemas.microsoft.com/office/drawing/2014/main" id="{165826B9-4F1E-7E4F-9CE5-FAE53F8BA7C3}"/>
                  </a:ext>
                </a:extLst>
              </p:cNvPr>
              <p:cNvPicPr/>
              <p:nvPr/>
            </p:nvPicPr>
            <p:blipFill>
              <a:blip r:embed="rId25"/>
              <a:stretch>
                <a:fillRect/>
              </a:stretch>
            </p:blipFill>
            <p:spPr>
              <a:xfrm>
                <a:off x="1785836" y="2390673"/>
                <a:ext cx="675000" cy="91944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4" name="Inkt 23">
                <a:extLst>
                  <a:ext uri="{FF2B5EF4-FFF2-40B4-BE49-F238E27FC236}">
                    <a16:creationId xmlns:a16="http://schemas.microsoft.com/office/drawing/2014/main" id="{98D9EBD0-EA8B-CE46-989E-EC32DA068928}"/>
                  </a:ext>
                </a:extLst>
              </p14:cNvPr>
              <p14:cNvContentPartPr/>
              <p14:nvPr/>
            </p14:nvContentPartPr>
            <p14:xfrm>
              <a:off x="6737276" y="3253953"/>
              <a:ext cx="614880" cy="2745360"/>
            </p14:xfrm>
          </p:contentPart>
        </mc:Choice>
        <mc:Fallback xmlns="">
          <p:pic>
            <p:nvPicPr>
              <p:cNvPr id="24" name="Inkt 23">
                <a:extLst>
                  <a:ext uri="{FF2B5EF4-FFF2-40B4-BE49-F238E27FC236}">
                    <a16:creationId xmlns:a16="http://schemas.microsoft.com/office/drawing/2014/main" id="{98D9EBD0-EA8B-CE46-989E-EC32DA068928}"/>
                  </a:ext>
                </a:extLst>
              </p:cNvPr>
              <p:cNvPicPr/>
              <p:nvPr/>
            </p:nvPicPr>
            <p:blipFill>
              <a:blip r:embed="rId27"/>
              <a:stretch>
                <a:fillRect/>
              </a:stretch>
            </p:blipFill>
            <p:spPr>
              <a:xfrm>
                <a:off x="6683276" y="3146313"/>
                <a:ext cx="722520" cy="2961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5" name="Inkt 24">
                <a:extLst>
                  <a:ext uri="{FF2B5EF4-FFF2-40B4-BE49-F238E27FC236}">
                    <a16:creationId xmlns:a16="http://schemas.microsoft.com/office/drawing/2014/main" id="{A68161A6-FC88-5D49-9E98-A4BF33DF5F67}"/>
                  </a:ext>
                </a:extLst>
              </p14:cNvPr>
              <p14:cNvContentPartPr/>
              <p14:nvPr/>
            </p14:nvContentPartPr>
            <p14:xfrm>
              <a:off x="6475916" y="3139473"/>
              <a:ext cx="905040" cy="564480"/>
            </p14:xfrm>
          </p:contentPart>
        </mc:Choice>
        <mc:Fallback xmlns="">
          <p:pic>
            <p:nvPicPr>
              <p:cNvPr id="25" name="Inkt 24">
                <a:extLst>
                  <a:ext uri="{FF2B5EF4-FFF2-40B4-BE49-F238E27FC236}">
                    <a16:creationId xmlns:a16="http://schemas.microsoft.com/office/drawing/2014/main" id="{A68161A6-FC88-5D49-9E98-A4BF33DF5F67}"/>
                  </a:ext>
                </a:extLst>
              </p:cNvPr>
              <p:cNvPicPr/>
              <p:nvPr/>
            </p:nvPicPr>
            <p:blipFill>
              <a:blip r:embed="rId29"/>
              <a:stretch>
                <a:fillRect/>
              </a:stretch>
            </p:blipFill>
            <p:spPr>
              <a:xfrm>
                <a:off x="6421916" y="3031833"/>
                <a:ext cx="1012680" cy="780120"/>
              </a:xfrm>
              <a:prstGeom prst="rect">
                <a:avLst/>
              </a:prstGeom>
            </p:spPr>
          </p:pic>
        </mc:Fallback>
      </mc:AlternateContent>
      <p:sp>
        <p:nvSpPr>
          <p:cNvPr id="26" name="Tekstvak 25">
            <a:extLst>
              <a:ext uri="{FF2B5EF4-FFF2-40B4-BE49-F238E27FC236}">
                <a16:creationId xmlns:a16="http://schemas.microsoft.com/office/drawing/2014/main" id="{EE94119A-DAB1-7C4D-8B8D-A0D4B515F422}"/>
              </a:ext>
            </a:extLst>
          </p:cNvPr>
          <p:cNvSpPr txBox="1"/>
          <p:nvPr/>
        </p:nvSpPr>
        <p:spPr>
          <a:xfrm>
            <a:off x="299546" y="3090153"/>
            <a:ext cx="9353150" cy="1077218"/>
          </a:xfrm>
          <a:prstGeom prst="rect">
            <a:avLst/>
          </a:prstGeom>
          <a:noFill/>
        </p:spPr>
        <p:txBody>
          <a:bodyPr wrap="square" rtlCol="0">
            <a:spAutoFit/>
          </a:bodyPr>
          <a:lstStyle/>
          <a:p>
            <a:r>
              <a:rPr lang="nl-NL" sz="3200" dirty="0">
                <a:highlight>
                  <a:srgbClr val="FFFF00"/>
                </a:highlight>
              </a:rPr>
              <a:t>Per pijl, per gegroepeerd argumentsetje, kan je alinea’s maken in jouw te schrijven synthesetekst</a:t>
            </a:r>
          </a:p>
        </p:txBody>
      </p:sp>
      <p:pic>
        <p:nvPicPr>
          <p:cNvPr id="2" name="Audio 1">
            <a:hlinkClick r:id="" action="ppaction://media"/>
            <a:extLst>
              <a:ext uri="{FF2B5EF4-FFF2-40B4-BE49-F238E27FC236}">
                <a16:creationId xmlns:a16="http://schemas.microsoft.com/office/drawing/2014/main" id="{44DEA58F-5B4D-524A-BE6F-718D10BA051D}"/>
              </a:ext>
            </a:extLst>
          </p:cNvPr>
          <p:cNvPicPr>
            <a:picLocks noChangeAspect="1"/>
          </p:cNvPicPr>
          <p:nvPr>
            <a:audioFile r:link="rId3"/>
            <p:extLst>
              <p:ext uri="{DAA4B4D4-6D71-4841-9C94-3DE7FCFB9230}">
                <p14:media xmlns:p14="http://schemas.microsoft.com/office/powerpoint/2010/main" r:embed="rId2"/>
              </p:ext>
            </p:extLst>
          </p:nvPr>
        </p:nvPicPr>
        <p:blipFill>
          <a:blip r:embed="rId30"/>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1780493467"/>
      </p:ext>
    </p:extLst>
  </p:cSld>
  <p:clrMapOvr>
    <a:masterClrMapping/>
  </p:clrMapOvr>
  <mc:AlternateContent xmlns:mc="http://schemas.openxmlformats.org/markup-compatibility/2006" xmlns:p14="http://schemas.microsoft.com/office/powerpoint/2010/main">
    <mc:Choice Requires="p14">
      <p:transition spd="slow" p14:dur="2000" advTm="15549"/>
    </mc:Choice>
    <mc:Fallback xmlns="">
      <p:transition spd="slow" advTm="155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2"/>
                </p:tgtEl>
              </p:cMediaNode>
            </p:audio>
          </p:childTnLst>
        </p:cTn>
      </p:par>
    </p:tnLst>
    <p:bldLst>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73553" y="1085233"/>
            <a:ext cx="4604074" cy="2585323"/>
          </a:xfrm>
          <a:prstGeom prst="rect">
            <a:avLst/>
          </a:prstGeom>
          <a:noFill/>
        </p:spPr>
        <p:txBody>
          <a:bodyPr wrap="square" rtlCol="0">
            <a:spAutoFit/>
          </a:bodyPr>
          <a:lstStyle/>
          <a:p>
            <a:r>
              <a:rPr lang="nl-NL" sz="1600" dirty="0">
                <a:latin typeface="Arial" panose="020B0604020202020204" pitchFamily="34" charset="0"/>
                <a:ea typeface="Calibri" panose="020F0502020204030204" pitchFamily="34" charset="0"/>
                <a:cs typeface="Times New Roman" panose="02020603050405020304" pitchFamily="18" charset="0"/>
              </a:rPr>
              <a:t>Het idee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16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16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16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77627" y="1127266"/>
            <a:ext cx="5288016" cy="2462213"/>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Van G.W. </a:t>
            </a:r>
            <a:r>
              <a:rPr lang="nl-NL" sz="1400" dirty="0" err="1">
                <a:latin typeface="Arial" panose="020B0604020202020204" pitchFamily="34" charset="0"/>
                <a:ea typeface="Calibri" panose="020F0502020204030204" pitchFamily="34" charset="0"/>
                <a:cs typeface="Times New Roman" panose="02020603050405020304" pitchFamily="18" charset="0"/>
              </a:rPr>
              <a:t>Lockefeer</a:t>
            </a:r>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14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14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14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kstvak 9">
            <a:extLst>
              <a:ext uri="{FF2B5EF4-FFF2-40B4-BE49-F238E27FC236}">
                <a16:creationId xmlns:a16="http://schemas.microsoft.com/office/drawing/2014/main" id="{2913CD13-BE4B-0A48-AAA2-8963C16B0EB4}"/>
              </a:ext>
            </a:extLst>
          </p:cNvPr>
          <p:cNvSpPr txBox="1"/>
          <p:nvPr/>
        </p:nvSpPr>
        <p:spPr>
          <a:xfrm>
            <a:off x="2133832" y="454287"/>
            <a:ext cx="367408" cy="523220"/>
          </a:xfrm>
          <a:prstGeom prst="rect">
            <a:avLst/>
          </a:prstGeom>
          <a:noFill/>
        </p:spPr>
        <p:txBody>
          <a:bodyPr wrap="none" rtlCol="0">
            <a:spAutoFit/>
          </a:bodyPr>
          <a:lstStyle/>
          <a:p>
            <a:r>
              <a:rPr lang="nl-NL" sz="2800" dirty="0">
                <a:highlight>
                  <a:srgbClr val="FFFF00"/>
                </a:highlight>
              </a:rPr>
              <a:t>1</a:t>
            </a:r>
          </a:p>
        </p:txBody>
      </p:sp>
      <p:sp>
        <p:nvSpPr>
          <p:cNvPr id="11" name="Tekstvak 10">
            <a:extLst>
              <a:ext uri="{FF2B5EF4-FFF2-40B4-BE49-F238E27FC236}">
                <a16:creationId xmlns:a16="http://schemas.microsoft.com/office/drawing/2014/main" id="{5D1A383C-85D6-3943-BE12-822282781F7C}"/>
              </a:ext>
            </a:extLst>
          </p:cNvPr>
          <p:cNvSpPr txBox="1"/>
          <p:nvPr/>
        </p:nvSpPr>
        <p:spPr>
          <a:xfrm>
            <a:off x="7368143" y="608822"/>
            <a:ext cx="367408" cy="523220"/>
          </a:xfrm>
          <a:prstGeom prst="rect">
            <a:avLst/>
          </a:prstGeom>
          <a:noFill/>
        </p:spPr>
        <p:txBody>
          <a:bodyPr wrap="none" rtlCol="0">
            <a:spAutoFit/>
          </a:bodyPr>
          <a:lstStyle/>
          <a:p>
            <a:r>
              <a:rPr lang="nl-NL" sz="2800" dirty="0">
                <a:highlight>
                  <a:srgbClr val="FFFF00"/>
                </a:highlight>
              </a:rPr>
              <a:t>2</a:t>
            </a:r>
          </a:p>
        </p:txBody>
      </p:sp>
      <mc:AlternateContent xmlns:mc="http://schemas.openxmlformats.org/markup-compatibility/2006" xmlns:p14="http://schemas.microsoft.com/office/powerpoint/2010/main">
        <mc:Choice Requires="p14">
          <p:contentPart p14:bwMode="auto" r:id="rId6">
            <p14:nvContentPartPr>
              <p14:cNvPr id="12" name="Inkt 11">
                <a:extLst>
                  <a:ext uri="{FF2B5EF4-FFF2-40B4-BE49-F238E27FC236}">
                    <a16:creationId xmlns:a16="http://schemas.microsoft.com/office/drawing/2014/main" id="{9E8A81A8-7883-A144-B009-2A8DA1DB3CD4}"/>
                  </a:ext>
                </a:extLst>
              </p14:cNvPr>
              <p14:cNvContentPartPr/>
              <p14:nvPr/>
            </p14:nvContentPartPr>
            <p14:xfrm>
              <a:off x="3088651" y="2235124"/>
              <a:ext cx="2778120" cy="1058760"/>
            </p14:xfrm>
          </p:contentPart>
        </mc:Choice>
        <mc:Fallback xmlns="">
          <p:pic>
            <p:nvPicPr>
              <p:cNvPr id="12" name="Inkt 11">
                <a:extLst>
                  <a:ext uri="{FF2B5EF4-FFF2-40B4-BE49-F238E27FC236}">
                    <a16:creationId xmlns:a16="http://schemas.microsoft.com/office/drawing/2014/main" id="{9E8A81A8-7883-A144-B009-2A8DA1DB3CD4}"/>
                  </a:ext>
                </a:extLst>
              </p:cNvPr>
              <p:cNvPicPr/>
              <p:nvPr/>
            </p:nvPicPr>
            <p:blipFill>
              <a:blip r:embed="rId7"/>
              <a:stretch>
                <a:fillRect/>
              </a:stretch>
            </p:blipFill>
            <p:spPr>
              <a:xfrm>
                <a:off x="3034644" y="2127124"/>
                <a:ext cx="2885774" cy="12744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 name="Inkt 3">
                <a:extLst>
                  <a:ext uri="{FF2B5EF4-FFF2-40B4-BE49-F238E27FC236}">
                    <a16:creationId xmlns:a16="http://schemas.microsoft.com/office/drawing/2014/main" id="{92EE078C-23B5-5542-8EC3-D0E090B5584E}"/>
                  </a:ext>
                </a:extLst>
              </p14:cNvPr>
              <p14:cNvContentPartPr/>
              <p14:nvPr/>
            </p14:nvContentPartPr>
            <p14:xfrm>
              <a:off x="2872416" y="2150344"/>
              <a:ext cx="785160" cy="614160"/>
            </p14:xfrm>
          </p:contentPart>
        </mc:Choice>
        <mc:Fallback xmlns="">
          <p:pic>
            <p:nvPicPr>
              <p:cNvPr id="4" name="Inkt 3">
                <a:extLst>
                  <a:ext uri="{FF2B5EF4-FFF2-40B4-BE49-F238E27FC236}">
                    <a16:creationId xmlns:a16="http://schemas.microsoft.com/office/drawing/2014/main" id="{92EE078C-23B5-5542-8EC3-D0E090B5584E}"/>
                  </a:ext>
                </a:extLst>
              </p:cNvPr>
              <p:cNvPicPr/>
              <p:nvPr/>
            </p:nvPicPr>
            <p:blipFill>
              <a:blip r:embed="rId9"/>
              <a:stretch>
                <a:fillRect/>
              </a:stretch>
            </p:blipFill>
            <p:spPr>
              <a:xfrm>
                <a:off x="2818416" y="2042344"/>
                <a:ext cx="892800" cy="8298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 name="Inkt 4">
                <a:extLst>
                  <a:ext uri="{FF2B5EF4-FFF2-40B4-BE49-F238E27FC236}">
                    <a16:creationId xmlns:a16="http://schemas.microsoft.com/office/drawing/2014/main" id="{DE130971-45E4-F140-B37D-783D22EC50C0}"/>
                  </a:ext>
                </a:extLst>
              </p14:cNvPr>
              <p14:cNvContentPartPr/>
              <p14:nvPr/>
            </p14:nvContentPartPr>
            <p14:xfrm>
              <a:off x="5533051" y="2023700"/>
              <a:ext cx="667440" cy="418680"/>
            </p14:xfrm>
          </p:contentPart>
        </mc:Choice>
        <mc:Fallback xmlns="">
          <p:pic>
            <p:nvPicPr>
              <p:cNvPr id="5" name="Inkt 4">
                <a:extLst>
                  <a:ext uri="{FF2B5EF4-FFF2-40B4-BE49-F238E27FC236}">
                    <a16:creationId xmlns:a16="http://schemas.microsoft.com/office/drawing/2014/main" id="{DE130971-45E4-F140-B37D-783D22EC50C0}"/>
                  </a:ext>
                </a:extLst>
              </p:cNvPr>
              <p:cNvPicPr/>
              <p:nvPr/>
            </p:nvPicPr>
            <p:blipFill>
              <a:blip r:embed="rId11"/>
              <a:stretch>
                <a:fillRect/>
              </a:stretch>
            </p:blipFill>
            <p:spPr>
              <a:xfrm>
                <a:off x="5479051" y="1915700"/>
                <a:ext cx="775080" cy="634320"/>
              </a:xfrm>
              <a:prstGeom prst="rect">
                <a:avLst/>
              </a:prstGeom>
            </p:spPr>
          </p:pic>
        </mc:Fallback>
      </mc:AlternateContent>
      <p:sp>
        <p:nvSpPr>
          <p:cNvPr id="2" name="Tekstvak 1">
            <a:extLst>
              <a:ext uri="{FF2B5EF4-FFF2-40B4-BE49-F238E27FC236}">
                <a16:creationId xmlns:a16="http://schemas.microsoft.com/office/drawing/2014/main" id="{D1B206DF-CB8C-9549-842E-64F9F61D91CE}"/>
              </a:ext>
            </a:extLst>
          </p:cNvPr>
          <p:cNvSpPr txBox="1"/>
          <p:nvPr/>
        </p:nvSpPr>
        <p:spPr>
          <a:xfrm>
            <a:off x="215900" y="4047228"/>
            <a:ext cx="9676189" cy="2554545"/>
          </a:xfrm>
          <a:prstGeom prst="rect">
            <a:avLst/>
          </a:prstGeom>
          <a:noFill/>
        </p:spPr>
        <p:txBody>
          <a:bodyPr wrap="square" rtlCol="0">
            <a:spAutoFit/>
          </a:bodyPr>
          <a:lstStyle/>
          <a:p>
            <a:r>
              <a:rPr lang="nl-NL" sz="3200" i="1" dirty="0">
                <a:solidFill>
                  <a:schemeClr val="accent1"/>
                </a:solidFill>
              </a:rPr>
              <a:t>Wegener  baseerde zijn hypothese op de waarneming dat de continenten als puzzelstukjes in elkaar kunnen passen (Wegener, 1966). Tijdgenoten stellen </a:t>
            </a:r>
            <a:r>
              <a:rPr lang="nl-NL" sz="3200" i="1" dirty="0"/>
              <a:t>echter</a:t>
            </a:r>
            <a:r>
              <a:rPr lang="nl-NL" sz="3200" i="1" dirty="0">
                <a:solidFill>
                  <a:schemeClr val="accent1"/>
                </a:solidFill>
              </a:rPr>
              <a:t> dat de hypothese weliswaar aantrekkelijk klinkt, maar niet meer dan een </a:t>
            </a:r>
            <a:r>
              <a:rPr lang="nl-NL" sz="3200" i="1">
                <a:solidFill>
                  <a:schemeClr val="accent1"/>
                </a:solidFill>
              </a:rPr>
              <a:t>vermoeden  is.</a:t>
            </a:r>
            <a:endParaRPr lang="nl-NL" sz="3200" i="1" dirty="0">
              <a:solidFill>
                <a:schemeClr val="accent1"/>
              </a:solidFill>
            </a:endParaRPr>
          </a:p>
        </p:txBody>
      </p:sp>
      <p:pic>
        <p:nvPicPr>
          <p:cNvPr id="7" name="Audio 6">
            <a:hlinkClick r:id="" action="ppaction://media"/>
            <a:extLst>
              <a:ext uri="{FF2B5EF4-FFF2-40B4-BE49-F238E27FC236}">
                <a16:creationId xmlns:a16="http://schemas.microsoft.com/office/drawing/2014/main" id="{8C80DC07-A448-AC40-A1AE-7E1D5067DE01}"/>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4117987868"/>
      </p:ext>
    </p:extLst>
  </p:cSld>
  <p:clrMapOvr>
    <a:masterClrMapping/>
  </p:clrMapOvr>
  <mc:AlternateContent xmlns:mc="http://schemas.openxmlformats.org/markup-compatibility/2006" xmlns:p14="http://schemas.microsoft.com/office/powerpoint/2010/main">
    <mc:Choice Requires="p14">
      <p:transition spd="slow" p14:dur="2000" advTm="22318"/>
    </mc:Choice>
    <mc:Fallback xmlns="">
      <p:transition spd="slow" advTm="223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nodeType="clickEffect">
                                  <p:stCondLst>
                                    <p:cond delay="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p:cTn id="1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4604074" cy="7755969"/>
          </a:xfrm>
          <a:prstGeom prst="rect">
            <a:avLst/>
          </a:prstGeom>
          <a:noFill/>
        </p:spPr>
        <p:txBody>
          <a:bodyPr wrap="square" rtlCol="0">
            <a:spAutoFit/>
          </a:bodyPr>
          <a:lstStyle/>
          <a:p>
            <a:r>
              <a:rPr lang="nl-NL" sz="1600" dirty="0">
                <a:latin typeface="Arial" panose="020B0604020202020204" pitchFamily="34" charset="0"/>
                <a:ea typeface="Calibri" panose="020F0502020204030204" pitchFamily="34" charset="0"/>
                <a:cs typeface="Times New Roman" panose="02020603050405020304" pitchFamily="18" charset="0"/>
              </a:rPr>
              <a:t>Het idee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16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16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16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16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a:t>
            </a:r>
            <a:r>
              <a:rPr lang="nl-NL" sz="1600" dirty="0">
                <a:latin typeface="Arial" panose="020B0604020202020204" pitchFamily="34" charset="0"/>
                <a:ea typeface="Calibri" panose="020F0502020204030204" pitchFamily="34" charset="0"/>
                <a:cs typeface="Times New Roman" panose="02020603050405020304" pitchFamily="18" charset="0"/>
              </a:rPr>
              <a:t>voor een voormalige landbrug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6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6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5288016" cy="8279190"/>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Van G.W. </a:t>
            </a:r>
            <a:r>
              <a:rPr lang="nl-NL" sz="1400" dirty="0" err="1">
                <a:latin typeface="Arial" panose="020B0604020202020204" pitchFamily="34" charset="0"/>
                <a:ea typeface="Calibri" panose="020F0502020204030204" pitchFamily="34" charset="0"/>
                <a:cs typeface="Times New Roman" panose="02020603050405020304" pitchFamily="18" charset="0"/>
              </a:rPr>
              <a:t>Lockefeer</a:t>
            </a:r>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14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14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14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continenten wel degelijk op een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4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kstvak 9">
            <a:extLst>
              <a:ext uri="{FF2B5EF4-FFF2-40B4-BE49-F238E27FC236}">
                <a16:creationId xmlns:a16="http://schemas.microsoft.com/office/drawing/2014/main" id="{2913CD13-BE4B-0A48-AAA2-8963C16B0EB4}"/>
              </a:ext>
            </a:extLst>
          </p:cNvPr>
          <p:cNvSpPr txBox="1"/>
          <p:nvPr/>
        </p:nvSpPr>
        <p:spPr>
          <a:xfrm>
            <a:off x="3626603" y="308652"/>
            <a:ext cx="367408" cy="523220"/>
          </a:xfrm>
          <a:prstGeom prst="rect">
            <a:avLst/>
          </a:prstGeom>
          <a:noFill/>
        </p:spPr>
        <p:txBody>
          <a:bodyPr wrap="none" rtlCol="0">
            <a:spAutoFit/>
          </a:bodyPr>
          <a:lstStyle/>
          <a:p>
            <a:r>
              <a:rPr lang="nl-NL" sz="2800" dirty="0">
                <a:highlight>
                  <a:srgbClr val="FFFF00"/>
                </a:highlight>
              </a:rPr>
              <a:t>1</a:t>
            </a:r>
          </a:p>
        </p:txBody>
      </p:sp>
      <p:sp>
        <p:nvSpPr>
          <p:cNvPr id="11" name="Tekstvak 10">
            <a:extLst>
              <a:ext uri="{FF2B5EF4-FFF2-40B4-BE49-F238E27FC236}">
                <a16:creationId xmlns:a16="http://schemas.microsoft.com/office/drawing/2014/main" id="{5D1A383C-85D6-3943-BE12-822282781F7C}"/>
              </a:ext>
            </a:extLst>
          </p:cNvPr>
          <p:cNvSpPr txBox="1"/>
          <p:nvPr/>
        </p:nvSpPr>
        <p:spPr>
          <a:xfrm>
            <a:off x="9285288" y="-15499"/>
            <a:ext cx="367408" cy="523220"/>
          </a:xfrm>
          <a:prstGeom prst="rect">
            <a:avLst/>
          </a:prstGeom>
          <a:noFill/>
        </p:spPr>
        <p:txBody>
          <a:bodyPr wrap="none" rtlCol="0">
            <a:spAutoFit/>
          </a:bodyPr>
          <a:lstStyle/>
          <a:p>
            <a:r>
              <a:rPr lang="nl-NL" sz="2800" dirty="0">
                <a:highlight>
                  <a:srgbClr val="FFFF00"/>
                </a:highlight>
              </a:rPr>
              <a:t>2</a:t>
            </a:r>
          </a:p>
        </p:txBody>
      </p:sp>
      <p:sp>
        <p:nvSpPr>
          <p:cNvPr id="19" name="Tekstvak 18">
            <a:extLst>
              <a:ext uri="{FF2B5EF4-FFF2-40B4-BE49-F238E27FC236}">
                <a16:creationId xmlns:a16="http://schemas.microsoft.com/office/drawing/2014/main" id="{928EAE02-5E9A-1049-85BF-E653EAEF6DC5}"/>
              </a:ext>
            </a:extLst>
          </p:cNvPr>
          <p:cNvSpPr txBox="1"/>
          <p:nvPr/>
        </p:nvSpPr>
        <p:spPr>
          <a:xfrm>
            <a:off x="1615998" y="1494754"/>
            <a:ext cx="7528002" cy="584775"/>
          </a:xfrm>
          <a:prstGeom prst="rect">
            <a:avLst/>
          </a:prstGeom>
          <a:noFill/>
        </p:spPr>
        <p:txBody>
          <a:bodyPr wrap="square" rtlCol="0">
            <a:spAutoFit/>
          </a:bodyPr>
          <a:lstStyle/>
          <a:p>
            <a:r>
              <a:rPr lang="nl-NL" sz="3200" dirty="0">
                <a:highlight>
                  <a:srgbClr val="FF00FF"/>
                </a:highlight>
              </a:rPr>
              <a:t>3. Het toelichten met eigen schoolvakkennis</a:t>
            </a:r>
            <a:r>
              <a:rPr lang="nl-NL" sz="1384" dirty="0"/>
              <a:t>.</a:t>
            </a:r>
          </a:p>
        </p:txBody>
      </p:sp>
      <p:sp>
        <p:nvSpPr>
          <p:cNvPr id="7" name="Tekstvak 6">
            <a:extLst>
              <a:ext uri="{FF2B5EF4-FFF2-40B4-BE49-F238E27FC236}">
                <a16:creationId xmlns:a16="http://schemas.microsoft.com/office/drawing/2014/main" id="{C82F8C7A-07E3-7746-9BFE-757CE56F021E}"/>
              </a:ext>
            </a:extLst>
          </p:cNvPr>
          <p:cNvSpPr txBox="1"/>
          <p:nvPr/>
        </p:nvSpPr>
        <p:spPr>
          <a:xfrm>
            <a:off x="2073734" y="2314111"/>
            <a:ext cx="7160215" cy="954107"/>
          </a:xfrm>
          <a:prstGeom prst="rect">
            <a:avLst/>
          </a:prstGeom>
          <a:noFill/>
        </p:spPr>
        <p:txBody>
          <a:bodyPr wrap="square" rtlCol="0">
            <a:spAutoFit/>
          </a:bodyPr>
          <a:lstStyle/>
          <a:p>
            <a:r>
              <a:rPr lang="nl-NL" sz="2800" b="1" dirty="0">
                <a:solidFill>
                  <a:schemeClr val="accent1"/>
                </a:solidFill>
                <a:highlight>
                  <a:srgbClr val="FFFF00"/>
                </a:highlight>
              </a:rPr>
              <a:t>1. De argumenten duidelijk weergeven zodat ze begrepen worden.</a:t>
            </a:r>
          </a:p>
        </p:txBody>
      </p:sp>
      <p:sp>
        <p:nvSpPr>
          <p:cNvPr id="9" name="Tekstvak 8">
            <a:extLst>
              <a:ext uri="{FF2B5EF4-FFF2-40B4-BE49-F238E27FC236}">
                <a16:creationId xmlns:a16="http://schemas.microsoft.com/office/drawing/2014/main" id="{7D5BBFC3-C427-6F44-9046-E41A9D4AB55E}"/>
              </a:ext>
            </a:extLst>
          </p:cNvPr>
          <p:cNvSpPr txBox="1"/>
          <p:nvPr/>
        </p:nvSpPr>
        <p:spPr>
          <a:xfrm rot="10800000" flipV="1">
            <a:off x="2073734" y="3513673"/>
            <a:ext cx="8075692" cy="954107"/>
          </a:xfrm>
          <a:prstGeom prst="rect">
            <a:avLst/>
          </a:prstGeom>
          <a:noFill/>
        </p:spPr>
        <p:txBody>
          <a:bodyPr wrap="square" rtlCol="0">
            <a:spAutoFit/>
          </a:bodyPr>
          <a:lstStyle/>
          <a:p>
            <a:r>
              <a:rPr lang="nl-NL" sz="2800" b="1" dirty="0">
                <a:solidFill>
                  <a:schemeClr val="accent1"/>
                </a:solidFill>
                <a:highlight>
                  <a:srgbClr val="FFFF00"/>
                </a:highlight>
              </a:rPr>
              <a:t>2.Je kan niet kritisch genoeg zijn: ‘Staaf je beweringen’! </a:t>
            </a:r>
          </a:p>
        </p:txBody>
      </p:sp>
      <p:pic>
        <p:nvPicPr>
          <p:cNvPr id="2" name="Audio 1">
            <a:hlinkClick r:id="" action="ppaction://media"/>
            <a:extLst>
              <a:ext uri="{FF2B5EF4-FFF2-40B4-BE49-F238E27FC236}">
                <a16:creationId xmlns:a16="http://schemas.microsoft.com/office/drawing/2014/main" id="{AD2428DC-E41F-564B-AE38-4E301995AC7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1232382068"/>
      </p:ext>
    </p:extLst>
  </p:cSld>
  <p:clrMapOvr>
    <a:masterClrMapping/>
  </p:clrMapOvr>
  <mc:AlternateContent xmlns:mc="http://schemas.openxmlformats.org/markup-compatibility/2006" xmlns:p14="http://schemas.microsoft.com/office/powerpoint/2010/main">
    <mc:Choice Requires="p14">
      <p:transition spd="slow" p14:dur="2000" advTm="38498"/>
    </mc:Choice>
    <mc:Fallback xmlns="">
      <p:transition spd="slow" advTm="384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bldLst>
      <p:bldP spid="19" grpId="0"/>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3061387" cy="12618839"/>
          </a:xfrm>
          <a:prstGeom prst="rect">
            <a:avLst/>
          </a:prstGeom>
          <a:noFill/>
        </p:spPr>
        <p:txBody>
          <a:bodyPr wrap="square" rtlCol="0">
            <a:spAutoFit/>
          </a:bodyPr>
          <a:lstStyle/>
          <a:p>
            <a:r>
              <a:rPr lang="nl-NL" sz="2000" dirty="0">
                <a:latin typeface="Arial" panose="020B0604020202020204" pitchFamily="34" charset="0"/>
                <a:ea typeface="Calibri" panose="020F0502020204030204" pitchFamily="34" charset="0"/>
                <a:cs typeface="Times New Roman" panose="02020603050405020304" pitchFamily="18" charset="0"/>
              </a:rPr>
              <a:t>Het idee van de </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20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20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20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20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a:t>
            </a:r>
            <a:r>
              <a:rPr lang="nl-NL" sz="1600" dirty="0">
                <a:latin typeface="Arial" panose="020B0604020202020204" pitchFamily="34" charset="0"/>
                <a:ea typeface="Calibri" panose="020F0502020204030204" pitchFamily="34" charset="0"/>
                <a:cs typeface="Times New Roman" panose="02020603050405020304" pitchFamily="18" charset="0"/>
              </a:rPr>
              <a:t>voor een voormalige landbrug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6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6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3061387" cy="18312705"/>
          </a:xfrm>
          <a:prstGeom prst="rect">
            <a:avLst/>
          </a:prstGeom>
        </p:spPr>
        <p:txBody>
          <a:bodyPr wrap="square">
            <a:spAutoFit/>
          </a:bodyPr>
          <a:lstStyle/>
          <a:p>
            <a:r>
              <a:rPr lang="nl-NL" sz="2000" dirty="0">
                <a:latin typeface="Arial" panose="020B0604020202020204" pitchFamily="34" charset="0"/>
                <a:ea typeface="Calibri" panose="020F0502020204030204" pitchFamily="34" charset="0"/>
                <a:cs typeface="Times New Roman" panose="02020603050405020304" pitchFamily="18" charset="0"/>
              </a:rPr>
              <a:t>Van G.W. </a:t>
            </a:r>
            <a:r>
              <a:rPr lang="nl-NL" sz="2000" dirty="0" err="1">
                <a:latin typeface="Arial" panose="020B0604020202020204" pitchFamily="34" charset="0"/>
                <a:ea typeface="Calibri" panose="020F0502020204030204" pitchFamily="34" charset="0"/>
                <a:cs typeface="Times New Roman" panose="02020603050405020304" pitchFamily="18" charset="0"/>
              </a:rPr>
              <a:t>Lockefeer</a:t>
            </a:r>
            <a:r>
              <a:rPr lang="nl-NL" sz="2000" dirty="0">
                <a:latin typeface="Arial" panose="020B0604020202020204" pitchFamily="34" charset="0"/>
                <a:ea typeface="Calibri" panose="020F0502020204030204" pitchFamily="34" charset="0"/>
                <a:cs typeface="Times New Roman" panose="02020603050405020304" pitchFamily="18" charset="0"/>
              </a:rPr>
              <a:t>: </a:t>
            </a:r>
            <a:endParaRPr lang="nl-NL" sz="2000" dirty="0">
              <a:latin typeface="Calibri" panose="020F0502020204030204" pitchFamily="34" charset="0"/>
              <a:ea typeface="Calibri" panose="020F0502020204030204" pitchFamily="34" charset="0"/>
              <a:cs typeface="Times New Roman" panose="02020603050405020304" pitchFamily="18" charset="0"/>
            </a:endParaRPr>
          </a:p>
          <a:p>
            <a:r>
              <a:rPr lang="nl-NL" sz="20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20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20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20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20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continenten wel degelijk op een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4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kstvak 1">
            <a:extLst>
              <a:ext uri="{FF2B5EF4-FFF2-40B4-BE49-F238E27FC236}">
                <a16:creationId xmlns:a16="http://schemas.microsoft.com/office/drawing/2014/main" id="{B8198FD1-06A3-1943-8D18-DF7D6FDCBF3D}"/>
              </a:ext>
            </a:extLst>
          </p:cNvPr>
          <p:cNvSpPr txBox="1"/>
          <p:nvPr/>
        </p:nvSpPr>
        <p:spPr>
          <a:xfrm>
            <a:off x="2726575" y="254879"/>
            <a:ext cx="1892997" cy="1200329"/>
          </a:xfrm>
          <a:prstGeom prst="rect">
            <a:avLst/>
          </a:prstGeom>
          <a:noFill/>
        </p:spPr>
        <p:txBody>
          <a:bodyPr wrap="square" rtlCol="0">
            <a:spAutoFit/>
          </a:bodyPr>
          <a:lstStyle/>
          <a:p>
            <a:r>
              <a:rPr lang="nl-NL" b="1" dirty="0">
                <a:solidFill>
                  <a:schemeClr val="accent1"/>
                </a:solidFill>
              </a:rPr>
              <a:t>Dit lijkt me een logisch argument:</a:t>
            </a:r>
          </a:p>
          <a:p>
            <a:r>
              <a:rPr lang="nl-NL" b="1" dirty="0">
                <a:solidFill>
                  <a:schemeClr val="accent1"/>
                </a:solidFill>
              </a:rPr>
              <a:t>Je kan het met eigen ogen zien</a:t>
            </a:r>
          </a:p>
        </p:txBody>
      </p:sp>
      <p:sp>
        <p:nvSpPr>
          <p:cNvPr id="5" name="Tekstvak 4">
            <a:extLst>
              <a:ext uri="{FF2B5EF4-FFF2-40B4-BE49-F238E27FC236}">
                <a16:creationId xmlns:a16="http://schemas.microsoft.com/office/drawing/2014/main" id="{DFEE8731-6CAE-4048-84C3-E3797C3CC879}"/>
              </a:ext>
            </a:extLst>
          </p:cNvPr>
          <p:cNvSpPr txBox="1"/>
          <p:nvPr/>
        </p:nvSpPr>
        <p:spPr>
          <a:xfrm>
            <a:off x="7598727" y="215900"/>
            <a:ext cx="2293363" cy="1754326"/>
          </a:xfrm>
          <a:prstGeom prst="rect">
            <a:avLst/>
          </a:prstGeom>
          <a:noFill/>
        </p:spPr>
        <p:txBody>
          <a:bodyPr wrap="square" rtlCol="0">
            <a:spAutoFit/>
          </a:bodyPr>
          <a:lstStyle/>
          <a:p>
            <a:r>
              <a:rPr lang="nl-NL" b="1" dirty="0">
                <a:solidFill>
                  <a:schemeClr val="accent1"/>
                </a:solidFill>
              </a:rPr>
              <a:t>Eens met bron 2: logisch</a:t>
            </a:r>
          </a:p>
          <a:p>
            <a:r>
              <a:rPr lang="nl-NL" b="1" dirty="0">
                <a:solidFill>
                  <a:schemeClr val="accent1"/>
                </a:solidFill>
              </a:rPr>
              <a:t>Maar nog niet empirisch bewezen: bij aardrijkskunde en WON geleerd</a:t>
            </a:r>
          </a:p>
        </p:txBody>
      </p:sp>
      <p:pic>
        <p:nvPicPr>
          <p:cNvPr id="4" name="Audio 3">
            <a:hlinkClick r:id="" action="ppaction://media"/>
            <a:extLst>
              <a:ext uri="{FF2B5EF4-FFF2-40B4-BE49-F238E27FC236}">
                <a16:creationId xmlns:a16="http://schemas.microsoft.com/office/drawing/2014/main" id="{73FF16ED-46F4-6048-9C21-96FF1461202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2579025011"/>
      </p:ext>
    </p:extLst>
  </p:cSld>
  <p:clrMapOvr>
    <a:masterClrMapping/>
  </p:clrMapOvr>
  <mc:AlternateContent xmlns:mc="http://schemas.openxmlformats.org/markup-compatibility/2006" xmlns:p14="http://schemas.microsoft.com/office/powerpoint/2010/main">
    <mc:Choice Requires="p14">
      <p:transition spd="slow" p14:dur="2000" advTm="33582"/>
    </mc:Choice>
    <mc:Fallback xmlns="">
      <p:transition spd="slow" advTm="335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77C69DB6-1257-BD43-925B-9C34AB0A056C}"/>
              </a:ext>
            </a:extLst>
          </p:cNvPr>
          <p:cNvSpPr/>
          <p:nvPr/>
        </p:nvSpPr>
        <p:spPr>
          <a:xfrm>
            <a:off x="5211604" y="742577"/>
            <a:ext cx="4680487" cy="778931"/>
          </a:xfrm>
          <a:prstGeom prst="rect">
            <a:avLst/>
          </a:prstGeom>
        </p:spPr>
        <p:txBody>
          <a:bodyPr wrap="square">
            <a:spAutoFit/>
          </a:bodyPr>
          <a:lstStyle/>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i="1"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831" i="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a:p>
            <a:r>
              <a:rPr lang="nl-NL" sz="831" dirty="0">
                <a:latin typeface="Arial" panose="020B0604020202020204" pitchFamily="34" charset="0"/>
                <a:ea typeface="Calibri" panose="020F0502020204030204" pitchFamily="34" charset="0"/>
                <a:cs typeface="Times New Roman" panose="02020603050405020304" pitchFamily="18" charset="0"/>
              </a:rPr>
              <a:t> </a:t>
            </a:r>
            <a:endParaRPr lang="nl-NL" sz="83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kstvak 5">
            <a:extLst>
              <a:ext uri="{FF2B5EF4-FFF2-40B4-BE49-F238E27FC236}">
                <a16:creationId xmlns:a16="http://schemas.microsoft.com/office/drawing/2014/main" id="{9E17F2CD-16C0-EC4E-A4DB-8C32350A1BCF}"/>
              </a:ext>
            </a:extLst>
          </p:cNvPr>
          <p:cNvSpPr txBox="1"/>
          <p:nvPr/>
        </p:nvSpPr>
        <p:spPr>
          <a:xfrm>
            <a:off x="15497" y="-15499"/>
            <a:ext cx="3061387" cy="12618839"/>
          </a:xfrm>
          <a:prstGeom prst="rect">
            <a:avLst/>
          </a:prstGeom>
          <a:noFill/>
        </p:spPr>
        <p:txBody>
          <a:bodyPr wrap="square" rtlCol="0">
            <a:spAutoFit/>
          </a:bodyPr>
          <a:lstStyle/>
          <a:p>
            <a:r>
              <a:rPr lang="nl-NL" sz="2000" dirty="0">
                <a:latin typeface="Arial" panose="020B0604020202020204" pitchFamily="34" charset="0"/>
                <a:ea typeface="Calibri" panose="020F0502020204030204" pitchFamily="34" charset="0"/>
                <a:cs typeface="Times New Roman" panose="02020603050405020304" pitchFamily="18" charset="0"/>
              </a:rPr>
              <a:t>Het idee van de </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continentale drift </a:t>
            </a:r>
            <a:r>
              <a:rPr lang="nl-NL" sz="2000" dirty="0">
                <a:latin typeface="Arial" panose="020B0604020202020204" pitchFamily="34" charset="0"/>
                <a:ea typeface="Calibri" panose="020F0502020204030204" pitchFamily="34" charset="0"/>
                <a:cs typeface="Times New Roman" panose="02020603050405020304" pitchFamily="18" charset="0"/>
              </a:rPr>
              <a:t>kwam voor het eerst bij mij op in 1910, toen ik de </a:t>
            </a:r>
            <a:r>
              <a:rPr lang="nl-NL" sz="2000" b="1" dirty="0">
                <a:solidFill>
                  <a:schemeClr val="accent6"/>
                </a:solidFill>
                <a:latin typeface="Arial" panose="020B0604020202020204" pitchFamily="34" charset="0"/>
                <a:ea typeface="Calibri" panose="020F0502020204030204" pitchFamily="34" charset="0"/>
                <a:cs typeface="Times New Roman" panose="02020603050405020304" pitchFamily="18" charset="0"/>
              </a:rPr>
              <a:t>overeenkomsten van de kusten </a:t>
            </a:r>
            <a:r>
              <a:rPr lang="nl-NL" sz="2000" dirty="0">
                <a:latin typeface="Arial" panose="020B0604020202020204" pitchFamily="34" charset="0"/>
                <a:ea typeface="Calibri" panose="020F0502020204030204" pitchFamily="34" charset="0"/>
                <a:cs typeface="Times New Roman" panose="02020603050405020304" pitchFamily="18" charset="0"/>
              </a:rPr>
              <a:t>van de continenten aan weerszijde van de Atlantische Oceaan op de wereldkaart waarnam. In eerste instantie besteedde ik geen aandacht aan het idee, want ik beschouwde het als </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onwaarschijnlijk.</a:t>
            </a:r>
            <a:endParaRPr lang="nl-NL" sz="2000"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In 1911, stuitte ik heel toevallig op een artikel over een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paleontologisch bewijs </a:t>
            </a:r>
            <a:r>
              <a:rPr lang="nl-NL" sz="1600" dirty="0">
                <a:latin typeface="Arial" panose="020B0604020202020204" pitchFamily="34" charset="0"/>
                <a:ea typeface="Calibri" panose="020F0502020204030204" pitchFamily="34" charset="0"/>
                <a:cs typeface="Times New Roman" panose="02020603050405020304" pitchFamily="18" charset="0"/>
              </a:rPr>
              <a:t>voor een voormalige landbrug die tussen Brazilië en Afrika aanwezig zou zijn geweest.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Voortbordurend hierop deed ik een vluchtig onderzoek naar relevante gegevens op het gebied van de </a:t>
            </a:r>
            <a:r>
              <a:rPr lang="nl-NL" sz="16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geologie en paleontologie</a:t>
            </a:r>
            <a:r>
              <a:rPr lang="nl-NL" sz="1600" dirty="0">
                <a:latin typeface="Arial" panose="020B0604020202020204" pitchFamily="34" charset="0"/>
                <a:ea typeface="Calibri" panose="020F0502020204030204" pitchFamily="34" charset="0"/>
                <a:cs typeface="Times New Roman" panose="02020603050405020304" pitchFamily="18" charset="0"/>
              </a:rPr>
              <a:t>,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en dit leverde onmiddellijk zo’n belangrijk verband tussen de verschillende onderdelen op</a:t>
            </a:r>
            <a:r>
              <a:rPr lang="nl-NL" sz="16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nl-NL" sz="1600" dirty="0">
                <a:latin typeface="Arial" panose="020B0604020202020204" pitchFamily="34" charset="0"/>
                <a:ea typeface="Calibri" panose="020F0502020204030204" pitchFamily="34" charset="0"/>
                <a:cs typeface="Times New Roman" panose="02020603050405020304" pitchFamily="18" charset="0"/>
              </a:rPr>
              <a:t>dat het idee van continentale drift opeens wortel schoot. </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sz="1600" dirty="0">
                <a:latin typeface="Arial" panose="020B0604020202020204" pitchFamily="34" charset="0"/>
                <a:ea typeface="Calibri" panose="020F0502020204030204" pitchFamily="34" charset="0"/>
                <a:cs typeface="Times New Roman" panose="02020603050405020304" pitchFamily="18" charset="0"/>
              </a:rPr>
              <a:t>De meer "voor de hand liggende" veronderstelling dat de relatieve positie van de continenten nooit veranderd is, is verkeerd: De continenten moeten wel verschoven zijn. Zuid-Amerika moet naast Afrika gelegen hebben en vormde een verenigd blok dat werd gesplitst in twee; de twee delen moeten dan langzaam van elkaar gescheiden zijn, over een periode van miljoenen </a:t>
            </a:r>
            <a:r>
              <a:rPr lang="nl-NL"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jaren.</a:t>
            </a:r>
            <a:endParaRPr lang="nl-NL" sz="1600" dirty="0">
              <a:latin typeface="Calibri" panose="020F0502020204030204" pitchFamily="34" charset="0"/>
              <a:ea typeface="Calibri" panose="020F0502020204030204" pitchFamily="34" charset="0"/>
              <a:cs typeface="Times New Roman" panose="02020603050405020304" pitchFamily="18" charset="0"/>
            </a:endParaRPr>
          </a:p>
          <a:p>
            <a:r>
              <a:rPr lang="nl-NL" dirty="0">
                <a:latin typeface="Arial" panose="020B0604020202020204" pitchFamily="34" charset="0"/>
                <a:ea typeface="Calibri" panose="020F0502020204030204" pitchFamily="34" charset="0"/>
                <a:cs typeface="Times New Roman" panose="02020603050405020304" pitchFamily="18" charset="0"/>
              </a:rPr>
              <a:t> </a:t>
            </a:r>
            <a:endParaRPr lang="nl-NL" dirty="0"/>
          </a:p>
        </p:txBody>
      </p:sp>
      <p:sp>
        <p:nvSpPr>
          <p:cNvPr id="8" name="Rechthoek 7">
            <a:extLst>
              <a:ext uri="{FF2B5EF4-FFF2-40B4-BE49-F238E27FC236}">
                <a16:creationId xmlns:a16="http://schemas.microsoft.com/office/drawing/2014/main" id="{E8ACE50E-31D5-2146-A21B-7EDF8FB15AC1}"/>
              </a:ext>
            </a:extLst>
          </p:cNvPr>
          <p:cNvSpPr/>
          <p:nvPr/>
        </p:nvSpPr>
        <p:spPr>
          <a:xfrm>
            <a:off x="4619573" y="0"/>
            <a:ext cx="3061387" cy="18312705"/>
          </a:xfrm>
          <a:prstGeom prst="rect">
            <a:avLst/>
          </a:prstGeom>
        </p:spPr>
        <p:txBody>
          <a:bodyPr wrap="square">
            <a:spAutoFit/>
          </a:bodyPr>
          <a:lstStyle/>
          <a:p>
            <a:r>
              <a:rPr lang="nl-NL" sz="2000" dirty="0">
                <a:latin typeface="Arial" panose="020B0604020202020204" pitchFamily="34" charset="0"/>
                <a:ea typeface="Calibri" panose="020F0502020204030204" pitchFamily="34" charset="0"/>
                <a:cs typeface="Times New Roman" panose="02020603050405020304" pitchFamily="18" charset="0"/>
              </a:rPr>
              <a:t>Van G.W. </a:t>
            </a:r>
            <a:r>
              <a:rPr lang="nl-NL" sz="2000" dirty="0" err="1">
                <a:latin typeface="Arial" panose="020B0604020202020204" pitchFamily="34" charset="0"/>
                <a:ea typeface="Calibri" panose="020F0502020204030204" pitchFamily="34" charset="0"/>
                <a:cs typeface="Times New Roman" panose="02020603050405020304" pitchFamily="18" charset="0"/>
              </a:rPr>
              <a:t>Lockefeer</a:t>
            </a:r>
            <a:r>
              <a:rPr lang="nl-NL" sz="2000" dirty="0">
                <a:latin typeface="Arial" panose="020B0604020202020204" pitchFamily="34" charset="0"/>
                <a:ea typeface="Calibri" panose="020F0502020204030204" pitchFamily="34" charset="0"/>
                <a:cs typeface="Times New Roman" panose="02020603050405020304" pitchFamily="18" charset="0"/>
              </a:rPr>
              <a:t>: </a:t>
            </a:r>
            <a:endParaRPr lang="nl-NL" sz="2000" dirty="0">
              <a:latin typeface="Calibri" panose="020F0502020204030204" pitchFamily="34" charset="0"/>
              <a:ea typeface="Calibri" panose="020F0502020204030204" pitchFamily="34" charset="0"/>
              <a:cs typeface="Times New Roman" panose="02020603050405020304" pitchFamily="18" charset="0"/>
            </a:endParaRPr>
          </a:p>
          <a:p>
            <a:r>
              <a:rPr lang="nl-NL" sz="2000" dirty="0">
                <a:latin typeface="Arial" panose="020B0604020202020204" pitchFamily="34" charset="0"/>
                <a:ea typeface="Calibri" panose="020F0502020204030204" pitchFamily="34" charset="0"/>
                <a:cs typeface="Times New Roman" panose="02020603050405020304" pitchFamily="18" charset="0"/>
              </a:rPr>
              <a:t>Het lijkt misschien verwonderlijk dat we serieus moeten discussiëren over zo’n zwakke theorie. Toch is de hypothese van Wegener van reëel belang voor geologen, omdat het idee allang aanwezig is in onze gedachten. Het idee dat </a:t>
            </a:r>
            <a:r>
              <a:rPr lang="nl-NL" sz="20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de continenten niet vastliggen</a:t>
            </a:r>
            <a:r>
              <a:rPr lang="nl-NL" sz="2000" dirty="0">
                <a:latin typeface="Arial" panose="020B0604020202020204" pitchFamily="34" charset="0"/>
                <a:ea typeface="Calibri" panose="020F0502020204030204" pitchFamily="34" charset="0"/>
                <a:cs typeface="Times New Roman" panose="02020603050405020304" pitchFamily="18" charset="0"/>
              </a:rPr>
              <a:t> is aantrekkelijk voor elke geoloog ondanks het feit dat Wegener dat niet kan bewijzen. We bespreken zijn hypothese serieus, omdat we graag willen dat hij gelijk heeft, en toch ben ik bang dat we moeten concluder</a:t>
            </a:r>
            <a:r>
              <a:rPr lang="nl-NL" sz="2000" dirty="0">
                <a:solidFill>
                  <a:schemeClr val="accent6"/>
                </a:solidFill>
                <a:latin typeface="Arial" panose="020B0604020202020204" pitchFamily="34" charset="0"/>
                <a:ea typeface="Calibri" panose="020F0502020204030204" pitchFamily="34" charset="0"/>
                <a:cs typeface="Times New Roman" panose="02020603050405020304" pitchFamily="18" charset="0"/>
              </a:rPr>
              <a:t>e</a:t>
            </a:r>
            <a:r>
              <a:rPr lang="nl-NL" sz="2000" dirty="0">
                <a:latin typeface="Arial" panose="020B0604020202020204" pitchFamily="34" charset="0"/>
                <a:ea typeface="Calibri" panose="020F0502020204030204" pitchFamily="34" charset="0"/>
                <a:cs typeface="Times New Roman" panose="02020603050405020304" pitchFamily="18" charset="0"/>
              </a:rPr>
              <a:t>n dat hij op essentiële punten verkeerd is. Maar het idee zelf kan nog bewezen worden.</a:t>
            </a:r>
            <a:endParaRPr lang="nl-NL" sz="20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Na de eerste controverse over de continentale drifthypothese van Wegener, werd er tientallen jaren weinig over geschreven. In de jaren 1950, liet de nieuw ontwikkelde wetenschap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paleomagnetisme </a:t>
            </a:r>
            <a:r>
              <a:rPr lang="nl-NL" sz="1400" dirty="0">
                <a:latin typeface="Arial" panose="020B0604020202020204" pitchFamily="34" charset="0"/>
                <a:ea typeface="Calibri" panose="020F0502020204030204" pitchFamily="34" charset="0"/>
                <a:cs typeface="Times New Roman" panose="02020603050405020304" pitchFamily="18" charset="0"/>
              </a:rPr>
              <a:t>(de studie van het magnetisch veld van de aarde) op grond van onderzoek naar magnetische mineralen in de zeebodem zien, dat de continenten wel degelijk op een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andere manier geplaatst moeten zijn geweest</a:t>
            </a:r>
            <a:r>
              <a:rPr lang="nl-NL" sz="1400" dirty="0">
                <a:latin typeface="Arial" panose="020B0604020202020204" pitchFamily="34" charset="0"/>
                <a:ea typeface="Calibri" panose="020F0502020204030204" pitchFamily="34" charset="0"/>
                <a:cs typeface="Times New Roman" panose="02020603050405020304" pitchFamily="18" charset="0"/>
              </a:rPr>
              <a:t>. In plaats van noord-zuid gericht, zijn magnetische mineralen op de zeebodem oost-west gericht. Maar het </a:t>
            </a:r>
            <a:r>
              <a:rPr lang="nl-NL" sz="1400" i="1" dirty="0">
                <a:latin typeface="Arial" panose="020B0604020202020204" pitchFamily="34" charset="0"/>
                <a:ea typeface="Calibri" panose="020F0502020204030204" pitchFamily="34" charset="0"/>
                <a:cs typeface="Times New Roman" panose="02020603050405020304" pitchFamily="18" charset="0"/>
              </a:rPr>
              <a:t>mechanisme</a:t>
            </a:r>
            <a:r>
              <a:rPr lang="nl-NL" sz="1400" dirty="0">
                <a:latin typeface="Arial" panose="020B0604020202020204" pitchFamily="34" charset="0"/>
                <a:ea typeface="Calibri" panose="020F0502020204030204" pitchFamily="34" charset="0"/>
                <a:cs typeface="Times New Roman" panose="02020603050405020304" pitchFamily="18" charset="0"/>
              </a:rPr>
              <a:t>, hoe deze oriëntatie van magnetische mineralen veranderd zou kunnen zijn, was toen nog onbekend. Veel wetenschappers bleven daardoor niet overtuigd van de continentale drift theorie.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 </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r>
              <a:rPr lang="nl-NL" sz="1400" dirty="0">
                <a:latin typeface="Arial" panose="020B0604020202020204" pitchFamily="34" charset="0"/>
                <a:ea typeface="Calibri" panose="020F0502020204030204" pitchFamily="34" charset="0"/>
                <a:cs typeface="Times New Roman" panose="02020603050405020304" pitchFamily="18" charset="0"/>
              </a:rPr>
              <a:t>Tot dat in 1959 een Amerikaanse marineofficier geologie professor Harry Hess (1906-1969), die tijdens de tweede wereldoorlog een sonar had gebruikt om uitgestrekte gebieden van de zeebodem van de Stille Oceaan in kaart te brengen, een artikel schreef waarin hij een proces uitlegde van </a:t>
            </a:r>
            <a:r>
              <a:rPr lang="nl-NL" sz="1400" dirty="0">
                <a:solidFill>
                  <a:schemeClr val="accent2"/>
                </a:solidFill>
                <a:latin typeface="Arial" panose="020B0604020202020204" pitchFamily="34" charset="0"/>
                <a:ea typeface="Calibri" panose="020F0502020204030204" pitchFamily="34" charset="0"/>
                <a:cs typeface="Times New Roman" panose="02020603050405020304" pitchFamily="18" charset="0"/>
              </a:rPr>
              <a:t>zeebodemspreiding:</a:t>
            </a:r>
            <a:r>
              <a:rPr lang="nl-NL" sz="1400" dirty="0">
                <a:latin typeface="Arial" panose="020B0604020202020204" pitchFamily="34" charset="0"/>
                <a:ea typeface="Calibri" panose="020F0502020204030204" pitchFamily="34" charset="0"/>
                <a:cs typeface="Times New Roman" panose="02020603050405020304" pitchFamily="18" charset="0"/>
              </a:rPr>
              <a:t> gesmolten gesteente sijpelt omhoog vanuit het binnenste van de aarde door </a:t>
            </a:r>
            <a:r>
              <a:rPr lang="nl-NL" sz="1400" dirty="0" err="1">
                <a:latin typeface="Arial" panose="020B0604020202020204" pitchFamily="34" charset="0"/>
                <a:ea typeface="Calibri" panose="020F0502020204030204" pitchFamily="34" charset="0"/>
                <a:cs typeface="Times New Roman" panose="02020603050405020304" pitchFamily="18" charset="0"/>
              </a:rPr>
              <a:t>mid</a:t>
            </a:r>
            <a:r>
              <a:rPr lang="nl-NL" sz="1400" dirty="0">
                <a:latin typeface="Arial" panose="020B0604020202020204" pitchFamily="34" charset="0"/>
                <a:ea typeface="Calibri" panose="020F0502020204030204" pitchFamily="34" charset="0"/>
                <a:cs typeface="Times New Roman" panose="02020603050405020304" pitchFamily="18" charset="0"/>
              </a:rPr>
              <a:t>-oceanische ruggen (onderzeese bergketens), Daarbij worden oudere oceaanbodems weggedrukt, het binnenste van de aarde in, terwijl de nieuw gevormde oceaanbodems de continenten uit elkaar drukken. Dit zou het mechanisme blijken te zijn om continentale drift te bewijzen waarnaar wetenschappers al die jaren naar hadden gezocht.</a:t>
            </a:r>
            <a:endParaRPr lang="nl-NL"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kstvak 1">
            <a:extLst>
              <a:ext uri="{FF2B5EF4-FFF2-40B4-BE49-F238E27FC236}">
                <a16:creationId xmlns:a16="http://schemas.microsoft.com/office/drawing/2014/main" id="{B8198FD1-06A3-1943-8D18-DF7D6FDCBF3D}"/>
              </a:ext>
            </a:extLst>
          </p:cNvPr>
          <p:cNvSpPr txBox="1"/>
          <p:nvPr/>
        </p:nvSpPr>
        <p:spPr>
          <a:xfrm>
            <a:off x="2726575" y="254879"/>
            <a:ext cx="1892997" cy="1200329"/>
          </a:xfrm>
          <a:prstGeom prst="rect">
            <a:avLst/>
          </a:prstGeom>
          <a:noFill/>
        </p:spPr>
        <p:txBody>
          <a:bodyPr wrap="square" rtlCol="0">
            <a:spAutoFit/>
          </a:bodyPr>
          <a:lstStyle/>
          <a:p>
            <a:r>
              <a:rPr lang="nl-NL" b="1" dirty="0">
                <a:solidFill>
                  <a:schemeClr val="accent1"/>
                </a:solidFill>
              </a:rPr>
              <a:t>Dit lijkt me een logisch argument:</a:t>
            </a:r>
          </a:p>
          <a:p>
            <a:r>
              <a:rPr lang="nl-NL" b="1" dirty="0">
                <a:solidFill>
                  <a:schemeClr val="accent1"/>
                </a:solidFill>
              </a:rPr>
              <a:t>Je kan het met eigen ogen zien</a:t>
            </a:r>
          </a:p>
        </p:txBody>
      </p:sp>
      <p:sp>
        <p:nvSpPr>
          <p:cNvPr id="5" name="Tekstvak 4">
            <a:extLst>
              <a:ext uri="{FF2B5EF4-FFF2-40B4-BE49-F238E27FC236}">
                <a16:creationId xmlns:a16="http://schemas.microsoft.com/office/drawing/2014/main" id="{DFEE8731-6CAE-4048-84C3-E3797C3CC879}"/>
              </a:ext>
            </a:extLst>
          </p:cNvPr>
          <p:cNvSpPr txBox="1"/>
          <p:nvPr/>
        </p:nvSpPr>
        <p:spPr>
          <a:xfrm>
            <a:off x="7598727" y="215900"/>
            <a:ext cx="2293363" cy="1754326"/>
          </a:xfrm>
          <a:prstGeom prst="rect">
            <a:avLst/>
          </a:prstGeom>
          <a:noFill/>
        </p:spPr>
        <p:txBody>
          <a:bodyPr wrap="square" rtlCol="0">
            <a:spAutoFit/>
          </a:bodyPr>
          <a:lstStyle/>
          <a:p>
            <a:r>
              <a:rPr lang="nl-NL" b="1" dirty="0">
                <a:solidFill>
                  <a:schemeClr val="accent1"/>
                </a:solidFill>
              </a:rPr>
              <a:t>Eens met bron 2: logisch</a:t>
            </a:r>
          </a:p>
          <a:p>
            <a:r>
              <a:rPr lang="nl-NL" b="1" dirty="0">
                <a:solidFill>
                  <a:schemeClr val="accent1"/>
                </a:solidFill>
              </a:rPr>
              <a:t>Maar nog niet empirisch bewezen: bij aardrijkskunde en WON geleerd</a:t>
            </a:r>
          </a:p>
        </p:txBody>
      </p:sp>
      <p:sp>
        <p:nvSpPr>
          <p:cNvPr id="7" name="Tekstvak 6">
            <a:extLst>
              <a:ext uri="{FF2B5EF4-FFF2-40B4-BE49-F238E27FC236}">
                <a16:creationId xmlns:a16="http://schemas.microsoft.com/office/drawing/2014/main" id="{8EE588CF-1EA2-214E-873D-75DE1047BF89}"/>
              </a:ext>
            </a:extLst>
          </p:cNvPr>
          <p:cNvSpPr txBox="1"/>
          <p:nvPr/>
        </p:nvSpPr>
        <p:spPr>
          <a:xfrm>
            <a:off x="3076884" y="4721629"/>
            <a:ext cx="1542689" cy="2031325"/>
          </a:xfrm>
          <a:prstGeom prst="rect">
            <a:avLst/>
          </a:prstGeom>
          <a:noFill/>
        </p:spPr>
        <p:txBody>
          <a:bodyPr wrap="square" rtlCol="0">
            <a:spAutoFit/>
          </a:bodyPr>
          <a:lstStyle/>
          <a:p>
            <a:r>
              <a:rPr lang="nl-NL" b="1" dirty="0">
                <a:solidFill>
                  <a:schemeClr val="accent1"/>
                </a:solidFill>
              </a:rPr>
              <a:t>Mee eens: bij biologie geleerd, dat krokodillen in beide continenten voorkomen</a:t>
            </a:r>
          </a:p>
        </p:txBody>
      </p:sp>
      <p:pic>
        <p:nvPicPr>
          <p:cNvPr id="4" name="Audio 3">
            <a:hlinkClick r:id="" action="ppaction://media"/>
            <a:extLst>
              <a:ext uri="{FF2B5EF4-FFF2-40B4-BE49-F238E27FC236}">
                <a16:creationId xmlns:a16="http://schemas.microsoft.com/office/drawing/2014/main" id="{3441E22F-3DF3-8848-BDF0-2ECFBF38BEE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3718813860"/>
      </p:ext>
    </p:extLst>
  </p:cSld>
  <p:clrMapOvr>
    <a:masterClrMapping/>
  </p:clrMapOvr>
  <mc:AlternateContent xmlns:mc="http://schemas.openxmlformats.org/markup-compatibility/2006" xmlns:p14="http://schemas.microsoft.com/office/powerpoint/2010/main">
    <mc:Choice Requires="p14">
      <p:transition spd="slow" p14:dur="2000" advTm="34547"/>
    </mc:Choice>
    <mc:Fallback xmlns="">
      <p:transition spd="slow" advTm="345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nodeType="clickEffect">
                                  <p:stCondLst>
                                    <p:cond delay="0"/>
                                  </p:stCondLst>
                                  <p:iterate type="lt">
                                    <p:tmPct val="10000"/>
                                  </p:iterate>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528A84-08B2-6545-9EB7-837944F40622}"/>
              </a:ext>
            </a:extLst>
          </p:cNvPr>
          <p:cNvSpPr>
            <a:spLocks noGrp="1"/>
          </p:cNvSpPr>
          <p:nvPr>
            <p:ph type="title"/>
          </p:nvPr>
        </p:nvSpPr>
        <p:spPr/>
        <p:txBody>
          <a:bodyPr/>
          <a:lstStyle/>
          <a:p>
            <a:pPr algn="ctr"/>
            <a:r>
              <a:rPr lang="nl-NL" dirty="0">
                <a:solidFill>
                  <a:schemeClr val="accent1"/>
                </a:solidFill>
              </a:rPr>
              <a:t>Wat is een synthesetekst?</a:t>
            </a:r>
          </a:p>
        </p:txBody>
      </p:sp>
      <p:pic>
        <p:nvPicPr>
          <p:cNvPr id="3" name="Afbeelding 2">
            <a:extLst>
              <a:ext uri="{FF2B5EF4-FFF2-40B4-BE49-F238E27FC236}">
                <a16:creationId xmlns:a16="http://schemas.microsoft.com/office/drawing/2014/main" id="{B8EAA5DC-E0D6-0448-85E5-998A77DDDBF6}"/>
              </a:ext>
            </a:extLst>
          </p:cNvPr>
          <p:cNvPicPr>
            <a:picLocks noChangeAspect="1"/>
          </p:cNvPicPr>
          <p:nvPr/>
        </p:nvPicPr>
        <p:blipFill>
          <a:blip r:embed="rId6"/>
          <a:stretch>
            <a:fillRect/>
          </a:stretch>
        </p:blipFill>
        <p:spPr>
          <a:xfrm>
            <a:off x="-125277" y="0"/>
            <a:ext cx="9906000" cy="6858000"/>
          </a:xfrm>
          <a:prstGeom prst="rect">
            <a:avLst/>
          </a:prstGeom>
        </p:spPr>
      </p:pic>
      <p:sp>
        <p:nvSpPr>
          <p:cNvPr id="5" name="Tijdelijke aanduiding voor inhoud 2">
            <a:extLst>
              <a:ext uri="{FF2B5EF4-FFF2-40B4-BE49-F238E27FC236}">
                <a16:creationId xmlns:a16="http://schemas.microsoft.com/office/drawing/2014/main" id="{BA0128A7-9870-9149-A1A6-6BD128E53783}"/>
              </a:ext>
            </a:extLst>
          </p:cNvPr>
          <p:cNvSpPr>
            <a:spLocks noGrp="1"/>
          </p:cNvSpPr>
          <p:nvPr>
            <p:ph idx="1"/>
          </p:nvPr>
        </p:nvSpPr>
        <p:spPr>
          <a:xfrm>
            <a:off x="340964" y="1707640"/>
            <a:ext cx="7470182" cy="397401"/>
          </a:xfrm>
        </p:spPr>
        <p:txBody>
          <a:bodyPr>
            <a:noAutofit/>
          </a:bodyPr>
          <a:lstStyle/>
          <a:p>
            <a:pPr marL="0" indent="0">
              <a:buNone/>
            </a:pPr>
            <a:r>
              <a:rPr lang="nl-NL" dirty="0">
                <a:highlight>
                  <a:srgbClr val="FF00FF"/>
                </a:highlight>
              </a:rPr>
              <a:t>1. Selecteren van argumenten</a:t>
            </a:r>
          </a:p>
        </p:txBody>
      </p:sp>
      <p:sp>
        <p:nvSpPr>
          <p:cNvPr id="6" name="Tekstvak 5">
            <a:extLst>
              <a:ext uri="{FF2B5EF4-FFF2-40B4-BE49-F238E27FC236}">
                <a16:creationId xmlns:a16="http://schemas.microsoft.com/office/drawing/2014/main" id="{D4F53C23-BCCC-F449-BB17-3E0E2601B2CC}"/>
              </a:ext>
            </a:extLst>
          </p:cNvPr>
          <p:cNvSpPr txBox="1"/>
          <p:nvPr/>
        </p:nvSpPr>
        <p:spPr>
          <a:xfrm>
            <a:off x="340964" y="2684866"/>
            <a:ext cx="8973518" cy="523220"/>
          </a:xfrm>
          <a:prstGeom prst="rect">
            <a:avLst/>
          </a:prstGeom>
          <a:noFill/>
        </p:spPr>
        <p:txBody>
          <a:bodyPr wrap="square" rtlCol="0">
            <a:spAutoFit/>
          </a:bodyPr>
          <a:lstStyle/>
          <a:p>
            <a:r>
              <a:rPr lang="nl-NL" sz="2800" dirty="0">
                <a:highlight>
                  <a:srgbClr val="FF00FF"/>
                </a:highlight>
              </a:rPr>
              <a:t>2. Het met elkaar in verband brengen van argumenten</a:t>
            </a:r>
          </a:p>
        </p:txBody>
      </p:sp>
      <p:sp>
        <p:nvSpPr>
          <p:cNvPr id="7" name="Tekstvak 6">
            <a:extLst>
              <a:ext uri="{FF2B5EF4-FFF2-40B4-BE49-F238E27FC236}">
                <a16:creationId xmlns:a16="http://schemas.microsoft.com/office/drawing/2014/main" id="{1E31CA8F-4AB5-6445-967E-6429D7C69C96}"/>
              </a:ext>
            </a:extLst>
          </p:cNvPr>
          <p:cNvSpPr txBox="1"/>
          <p:nvPr/>
        </p:nvSpPr>
        <p:spPr>
          <a:xfrm>
            <a:off x="340964" y="3835800"/>
            <a:ext cx="9565830" cy="523220"/>
          </a:xfrm>
          <a:prstGeom prst="rect">
            <a:avLst/>
          </a:prstGeom>
          <a:noFill/>
        </p:spPr>
        <p:txBody>
          <a:bodyPr wrap="square" rtlCol="0">
            <a:spAutoFit/>
          </a:bodyPr>
          <a:lstStyle/>
          <a:p>
            <a:r>
              <a:rPr lang="nl-NL" sz="2800" dirty="0">
                <a:highlight>
                  <a:srgbClr val="FF00FF"/>
                </a:highlight>
              </a:rPr>
              <a:t>3. Het toelichten van de argumenten met eigen schoolvakkennis</a:t>
            </a:r>
            <a:r>
              <a:rPr lang="nl-NL" sz="1384" dirty="0"/>
              <a:t>.</a:t>
            </a:r>
          </a:p>
        </p:txBody>
      </p:sp>
      <p:sp>
        <p:nvSpPr>
          <p:cNvPr id="10" name="Titel 1">
            <a:extLst>
              <a:ext uri="{FF2B5EF4-FFF2-40B4-BE49-F238E27FC236}">
                <a16:creationId xmlns:a16="http://schemas.microsoft.com/office/drawing/2014/main" id="{EC165798-D044-CD4B-AA53-9E7C6AD7410D}"/>
              </a:ext>
            </a:extLst>
          </p:cNvPr>
          <p:cNvSpPr txBox="1">
            <a:spLocks/>
          </p:cNvSpPr>
          <p:nvPr/>
        </p:nvSpPr>
        <p:spPr>
          <a:xfrm>
            <a:off x="4337781" y="4863708"/>
            <a:ext cx="15721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8000" dirty="0"/>
              <a:t>🤔</a:t>
            </a:r>
          </a:p>
        </p:txBody>
      </p:sp>
      <p:sp>
        <p:nvSpPr>
          <p:cNvPr id="11" name="Tekstvak 10">
            <a:extLst>
              <a:ext uri="{FF2B5EF4-FFF2-40B4-BE49-F238E27FC236}">
                <a16:creationId xmlns:a16="http://schemas.microsoft.com/office/drawing/2014/main" id="{73D28FF7-C158-904C-8225-33B72D4D7389}"/>
              </a:ext>
            </a:extLst>
          </p:cNvPr>
          <p:cNvSpPr txBox="1"/>
          <p:nvPr/>
        </p:nvSpPr>
        <p:spPr>
          <a:xfrm>
            <a:off x="1806652" y="4959241"/>
            <a:ext cx="1031051" cy="1107996"/>
          </a:xfrm>
          <a:prstGeom prst="rect">
            <a:avLst/>
          </a:prstGeom>
          <a:noFill/>
        </p:spPr>
        <p:txBody>
          <a:bodyPr wrap="none" rtlCol="0">
            <a:spAutoFit/>
          </a:bodyPr>
          <a:lstStyle/>
          <a:p>
            <a:r>
              <a:rPr lang="nl-NL" sz="6600" dirty="0"/>
              <a:t>✍🏼</a:t>
            </a:r>
          </a:p>
        </p:txBody>
      </p:sp>
      <p:pic>
        <p:nvPicPr>
          <p:cNvPr id="4" name="Audio 3">
            <a:hlinkClick r:id="" action="ppaction://media"/>
            <a:extLst>
              <a:ext uri="{FF2B5EF4-FFF2-40B4-BE49-F238E27FC236}">
                <a16:creationId xmlns:a16="http://schemas.microsoft.com/office/drawing/2014/main" id="{5657219A-9EA5-6848-B185-EE8ABACB775A}"/>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878888" y="5829300"/>
            <a:ext cx="812800" cy="812800"/>
          </a:xfrm>
          <a:prstGeom prst="rect">
            <a:avLst/>
          </a:prstGeom>
        </p:spPr>
      </p:pic>
    </p:spTree>
    <p:custDataLst>
      <p:tags r:id="rId1"/>
    </p:custDataLst>
    <p:extLst>
      <p:ext uri="{BB962C8B-B14F-4D97-AF65-F5344CB8AC3E}">
        <p14:creationId xmlns:p14="http://schemas.microsoft.com/office/powerpoint/2010/main" val="3730543844"/>
      </p:ext>
    </p:extLst>
  </p:cSld>
  <p:clrMapOvr>
    <a:masterClrMapping/>
  </p:clrMapOvr>
  <mc:AlternateContent xmlns:mc="http://schemas.openxmlformats.org/markup-compatibility/2006" xmlns:p14="http://schemas.microsoft.com/office/powerpoint/2010/main">
    <mc:Choice Requires="p14">
      <p:transition spd="slow" p14:dur="2000" advTm="42710"/>
    </mc:Choice>
    <mc:Fallback xmlns="">
      <p:transition spd="slow" advTm="42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bldLst>
      <p:bldP spid="5" grpId="0" build="p"/>
      <p:bldP spid="6" grpId="0"/>
      <p:bldP spid="7"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8"/>
</p:tagLst>
</file>

<file path=ppt/tags/tag2.xml><?xml version="1.0" encoding="utf-8"?>
<p:tagLst xmlns:a="http://schemas.openxmlformats.org/drawingml/2006/main" xmlns:r="http://schemas.openxmlformats.org/officeDocument/2006/relationships" xmlns:p="http://schemas.openxmlformats.org/presentationml/2006/main">
  <p:tag name="TIMING" val="|1.3|1.9"/>
</p:tagLst>
</file>

<file path=ppt/tags/tag3.xml><?xml version="1.0" encoding="utf-8"?>
<p:tagLst xmlns:a="http://schemas.openxmlformats.org/drawingml/2006/main" xmlns:r="http://schemas.openxmlformats.org/officeDocument/2006/relationships" xmlns:p="http://schemas.openxmlformats.org/presentationml/2006/main">
  <p:tag name="TIMING" val="|2.2|10.7|5"/>
</p:tagLst>
</file>

<file path=ppt/tags/tag4.xml><?xml version="1.0" encoding="utf-8"?>
<p:tagLst xmlns:a="http://schemas.openxmlformats.org/drawingml/2006/main" xmlns:r="http://schemas.openxmlformats.org/officeDocument/2006/relationships" xmlns:p="http://schemas.openxmlformats.org/presentationml/2006/main">
  <p:tag name="TIMING" val="|4|3.2|2.8"/>
</p:tagLst>
</file>

<file path=ppt/tags/tag5.xml><?xml version="1.0" encoding="utf-8"?>
<p:tagLst xmlns:a="http://schemas.openxmlformats.org/drawingml/2006/main" xmlns:r="http://schemas.openxmlformats.org/officeDocument/2006/relationships" xmlns:p="http://schemas.openxmlformats.org/presentationml/2006/main">
  <p:tag name="TIMING" val="|1.4|3.2|6.1|2.6|1.4|4.4"/>
</p:tagLst>
</file>

<file path=ppt/tags/tag6.xml><?xml version="1.0" encoding="utf-8"?>
<p:tagLst xmlns:a="http://schemas.openxmlformats.org/drawingml/2006/main" xmlns:r="http://schemas.openxmlformats.org/officeDocument/2006/relationships" xmlns:p="http://schemas.openxmlformats.org/presentationml/2006/main">
  <p:tag name="TIMING" val="|0.9|2.9|1.5"/>
</p:tagLst>
</file>

<file path=ppt/tags/tag7.xml><?xml version="1.0" encoding="utf-8"?>
<p:tagLst xmlns:a="http://schemas.openxmlformats.org/drawingml/2006/main" xmlns:r="http://schemas.openxmlformats.org/officeDocument/2006/relationships" xmlns:p="http://schemas.openxmlformats.org/presentationml/2006/main">
  <p:tag name="TIMING" val="|9.6"/>
</p:tagLst>
</file>

<file path=ppt/tags/tag8.xml><?xml version="1.0" encoding="utf-8"?>
<p:tagLst xmlns:a="http://schemas.openxmlformats.org/drawingml/2006/main" xmlns:r="http://schemas.openxmlformats.org/officeDocument/2006/relationships" xmlns:p="http://schemas.openxmlformats.org/presentationml/2006/main">
  <p:tag name="TIMING" val="|6.9"/>
</p:tagLst>
</file>

<file path=ppt/tags/tag9.xml><?xml version="1.0" encoding="utf-8"?>
<p:tagLst xmlns:a="http://schemas.openxmlformats.org/drawingml/2006/main" xmlns:r="http://schemas.openxmlformats.org/officeDocument/2006/relationships" xmlns:p="http://schemas.openxmlformats.org/presentationml/2006/main">
  <p:tag name="TIMING" val="|3.5|13.8|17.4"/>
</p:tagLst>
</file>

<file path=ppt/tags/tag10.xml><?xml version="1.0" encoding="utf-8"?>
<p:tagLst xmlns:a="http://schemas.openxmlformats.org/drawingml/2006/main" xmlns:r="http://schemas.openxmlformats.org/officeDocument/2006/relationships" xmlns:p="http://schemas.openxmlformats.org/presentationml/2006/main">
  <p:tag name="TIMING" val="|7.4|12.1"/>
</p:tagLst>
</file>

<file path=ppt/tags/tag11.xml><?xml version="1.0" encoding="utf-8"?>
<p:tagLst xmlns:a="http://schemas.openxmlformats.org/drawingml/2006/main" xmlns:r="http://schemas.openxmlformats.org/officeDocument/2006/relationships" xmlns:p="http://schemas.openxmlformats.org/presentationml/2006/main">
  <p:tag name="TIMING" val="|7.7"/>
</p:tagLst>
</file>

<file path=ppt/tags/tag12.xml><?xml version="1.0" encoding="utf-8"?>
<p:tagLst xmlns:a="http://schemas.openxmlformats.org/drawingml/2006/main" xmlns:r="http://schemas.openxmlformats.org/officeDocument/2006/relationships" xmlns:p="http://schemas.openxmlformats.org/presentationml/2006/main">
  <p:tag name="TIMING" val="|6.8|3.2|4.9|10.7|13.4"/>
</p:tagLst>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2570</TotalTime>
  <Words>9849</Words>
  <Application>Microsoft Office PowerPoint</Application>
  <PresentationFormat>Custom</PresentationFormat>
  <Paragraphs>424</Paragraphs>
  <Slides>19</Slides>
  <Notes>19</Notes>
  <HiddenSlides>0</HiddenSlides>
  <MMClips>19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Kantoorthema</vt:lpstr>
      <vt:lpstr>Synthesetekst?</vt:lpstr>
      <vt:lpstr>Wat is een synthesetekst?</vt:lpstr>
      <vt:lpstr>Definitie synthesetekst</vt:lpstr>
      <vt:lpstr>Wat de schrijver moet doen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 is een synthesetekst?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Edith Alkema</dc:creator>
  <cp:lastModifiedBy>ano</cp:lastModifiedBy>
  <cp:revision>146</cp:revision>
  <dcterms:created xsi:type="dcterms:W3CDTF">2019-12-28T12:17:51Z</dcterms:created>
  <dcterms:modified xsi:type="dcterms:W3CDTF">2024-09-26T06:14:14Z</dcterms:modified>
</cp:coreProperties>
</file>