
<file path=[Content_Types].xml><?xml version="1.0" encoding="utf-8"?>
<Types xmlns="http://schemas.openxmlformats.org/package/2006/content-types">
  <Default Extension="emf" ContentType="image/x-emf"/>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3.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4.xml" ContentType="application/vnd.openxmlformats-officedocument.presentationml.tags+xml"/>
  <Override PartName="/ppt/notesSlides/notesSlide14.xml" ContentType="application/vnd.openxmlformats-officedocument.presentationml.notesSlide+xml"/>
  <Override PartName="/ppt/tags/tag5.xml" ContentType="application/vnd.openxmlformats-officedocument.presentationml.tags+xml"/>
  <Override PartName="/ppt/notesSlides/notesSlide15.xml" ContentType="application/vnd.openxmlformats-officedocument.presentationml.notesSlide+xml"/>
  <Override PartName="/ppt/tags/tag6.xml" ContentType="application/vnd.openxmlformats-officedocument.presentationml.tags+xml"/>
  <Override PartName="/ppt/notesSlides/notesSlide16.xml" ContentType="application/vnd.openxmlformats-officedocument.presentationml.notesSlide+xml"/>
  <Override PartName="/ppt/tags/tag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22"/>
  </p:notesMasterIdLst>
  <p:sldIdLst>
    <p:sldId id="256" r:id="rId2"/>
    <p:sldId id="286" r:id="rId3"/>
    <p:sldId id="289" r:id="rId4"/>
    <p:sldId id="290" r:id="rId5"/>
    <p:sldId id="287" r:id="rId6"/>
    <p:sldId id="288" r:id="rId7"/>
    <p:sldId id="291" r:id="rId8"/>
    <p:sldId id="292" r:id="rId9"/>
    <p:sldId id="293" r:id="rId10"/>
    <p:sldId id="299" r:id="rId11"/>
    <p:sldId id="281" r:id="rId12"/>
    <p:sldId id="294" r:id="rId13"/>
    <p:sldId id="263" r:id="rId14"/>
    <p:sldId id="267" r:id="rId15"/>
    <p:sldId id="298" r:id="rId16"/>
    <p:sldId id="283" r:id="rId17"/>
    <p:sldId id="301" r:id="rId18"/>
    <p:sldId id="302" r:id="rId19"/>
    <p:sldId id="304" r:id="rId20"/>
    <p:sldId id="305" r:id="rId21"/>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4B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Stijl, licht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76"/>
    <p:restoredTop sz="85027"/>
  </p:normalViewPr>
  <p:slideViewPr>
    <p:cSldViewPr snapToGrid="0" snapToObjects="1">
      <p:cViewPr varScale="1">
        <p:scale>
          <a:sx n="80" d="100"/>
          <a:sy n="80" d="100"/>
        </p:scale>
        <p:origin x="2160" y="192"/>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7A74A5-0743-7E4C-BDF0-330BD9533A69}" type="datetimeFigureOut">
              <a:rPr lang="nl-NL" smtClean="0"/>
              <a:t>07-09-2021</a:t>
            </a:fld>
            <a:endParaRPr lang="nl-NL"/>
          </a:p>
        </p:txBody>
      </p:sp>
      <p:sp>
        <p:nvSpPr>
          <p:cNvPr id="4" name="Tijdelijke aanduiding voor dia-afbeelding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2CC0A8-EFD8-2342-87BC-394F1CF27948}" type="slidenum">
              <a:rPr lang="nl-NL" smtClean="0"/>
              <a:t>‹nr.›</a:t>
            </a:fld>
            <a:endParaRPr lang="nl-NL"/>
          </a:p>
        </p:txBody>
      </p:sp>
    </p:spTree>
    <p:extLst>
      <p:ext uri="{BB962C8B-B14F-4D97-AF65-F5344CB8AC3E}">
        <p14:creationId xmlns:p14="http://schemas.microsoft.com/office/powerpoint/2010/main" val="916908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a:xfrm>
            <a:off x="1200150" y="1143000"/>
            <a:ext cx="4457700" cy="3086100"/>
          </a:xfrm>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In dit filmpje laat ik zien hoe je een alinea vragend samenvat. </a:t>
            </a:r>
            <a:r>
              <a:rPr lang="nl-NL" sz="1200" b="1" kern="1200" dirty="0">
                <a:solidFill>
                  <a:schemeClr val="tx1"/>
                </a:solidFill>
                <a:effectLst/>
                <a:latin typeface="+mn-lt"/>
                <a:ea typeface="+mn-ea"/>
                <a:cs typeface="+mn-cs"/>
              </a:rPr>
              <a:t>Hoe doe je dat?</a:t>
            </a:r>
            <a:endParaRPr lang="nl-NL" b="1"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a:t>
            </a:fld>
            <a:endParaRPr lang="nl-NL"/>
          </a:p>
        </p:txBody>
      </p:sp>
    </p:spTree>
    <p:extLst>
      <p:ext uri="{BB962C8B-B14F-4D97-AF65-F5344CB8AC3E}">
        <p14:creationId xmlns:p14="http://schemas.microsoft.com/office/powerpoint/2010/main" val="2528233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De bedoeling is dat je dadelijk twee bronnen gaat lezen om een discussie in kaart te brengen,</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2</a:t>
            </a:fld>
            <a:endParaRPr lang="nl-NL"/>
          </a:p>
        </p:txBody>
      </p:sp>
    </p:spTree>
    <p:extLst>
      <p:ext uri="{BB962C8B-B14F-4D97-AF65-F5344CB8AC3E}">
        <p14:creationId xmlns:p14="http://schemas.microsoft.com/office/powerpoint/2010/main" val="199619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over het vraagstuk of de mens nog wel evolueert, nu hij steeds meer verbonden raakt met computers, enzovoort. Mm, kan interessant zijn. Hier zie je bron 1 en hier</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3</a:t>
            </a:fld>
            <a:endParaRPr lang="nl-NL"/>
          </a:p>
        </p:txBody>
      </p:sp>
    </p:spTree>
    <p:extLst>
      <p:ext uri="{BB962C8B-B14F-4D97-AF65-F5344CB8AC3E}">
        <p14:creationId xmlns:p14="http://schemas.microsoft.com/office/powerpoint/2010/main" val="1945620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Bron 2. Eerst bron 1</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4</a:t>
            </a:fld>
            <a:endParaRPr lang="nl-NL"/>
          </a:p>
        </p:txBody>
      </p:sp>
    </p:spTree>
    <p:extLst>
      <p:ext uri="{BB962C8B-B14F-4D97-AF65-F5344CB8AC3E}">
        <p14:creationId xmlns:p14="http://schemas.microsoft.com/office/powerpoint/2010/main" val="15799287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Ik lees de bron eerst globaal, dat doe ik door bv. eerst de titel te lezen. </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5</a:t>
            </a:fld>
            <a:endParaRPr lang="nl-NL"/>
          </a:p>
        </p:txBody>
      </p:sp>
    </p:spTree>
    <p:extLst>
      <p:ext uri="{BB962C8B-B14F-4D97-AF65-F5344CB8AC3E}">
        <p14:creationId xmlns:p14="http://schemas.microsoft.com/office/powerpoint/2010/main" val="3579970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Steve Jones en het einde van de menselijke evolutie. Het lijkt erop dat deze auteur als stelling heeft dat de mens niet meer evolueert. OK, dan zal ik dadelijk in de tekst zelf denk ik argumenten tegenkomen die deze stelling, dat de mens niet meer evolueert, moeten ondersteunen. Ja want “</a:t>
            </a:r>
            <a:r>
              <a:rPr lang="nl-NL" b="1" dirty="0"/>
              <a:t>Staaf je beweringen” </a:t>
            </a:r>
            <a:r>
              <a:rPr lang="nl-NL" dirty="0"/>
              <a:t>hebben we immers geleerd in de vorige les. Even vast kijken naar bron 2</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6</a:t>
            </a:fld>
            <a:endParaRPr lang="nl-NL"/>
          </a:p>
        </p:txBody>
      </p:sp>
    </p:spTree>
    <p:extLst>
      <p:ext uri="{BB962C8B-B14F-4D97-AF65-F5344CB8AC3E}">
        <p14:creationId xmlns:p14="http://schemas.microsoft.com/office/powerpoint/2010/main" val="11930680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Omdat het om een discussie gaat, vermoed ik dat uit deze bron een andere stelling blijkt. Eens kijken, :ja ik lees</a:t>
            </a:r>
            <a:r>
              <a:rPr lang="nl-NL" i="1" dirty="0"/>
              <a:t> hier </a:t>
            </a:r>
            <a:r>
              <a:rPr lang="nl-NL" dirty="0"/>
              <a:t>in de titel “ antropoloog Chris </a:t>
            </a:r>
            <a:r>
              <a:rPr lang="nl-NL" dirty="0" err="1"/>
              <a:t>Stringer</a:t>
            </a:r>
            <a:r>
              <a:rPr lang="nl-NL" dirty="0"/>
              <a:t> en de</a:t>
            </a:r>
            <a:r>
              <a:rPr lang="nl-NL" i="1" dirty="0"/>
              <a:t> evolutie </a:t>
            </a:r>
            <a:r>
              <a:rPr lang="nl-NL" dirty="0"/>
              <a:t>van de mens”, m.a.w.. de mens evolueert nog steeds. OK, nu het vragend samenvatten per alinea. Ik ga terug naar bron 1.</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7</a:t>
            </a:fld>
            <a:endParaRPr lang="nl-NL"/>
          </a:p>
        </p:txBody>
      </p:sp>
    </p:spTree>
    <p:extLst>
      <p:ext uri="{BB962C8B-B14F-4D97-AF65-F5344CB8AC3E}">
        <p14:creationId xmlns:p14="http://schemas.microsoft.com/office/powerpoint/2010/main" val="23237064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Ik zie eerst een schuingedrukt stukje tekst. Dat is een soort introductie, om de bron beter te begrijpen, </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8</a:t>
            </a:fld>
            <a:endParaRPr lang="nl-NL"/>
          </a:p>
        </p:txBody>
      </p:sp>
    </p:spTree>
    <p:extLst>
      <p:ext uri="{BB962C8B-B14F-4D97-AF65-F5344CB8AC3E}">
        <p14:creationId xmlns:p14="http://schemas.microsoft.com/office/powerpoint/2010/main" val="30849307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die hoef ik niet te gebruiken voor mijn synthesetekst </a:t>
            </a:r>
            <a:r>
              <a:rPr lang="nl-NL" i="1" dirty="0"/>
              <a:t>zelf</a:t>
            </a:r>
            <a:r>
              <a:rPr lang="nl-NL" dirty="0"/>
              <a:t> lees ik. Ik kan hem lezen voor het krijgen van achtergrondkennis. </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9</a:t>
            </a:fld>
            <a:endParaRPr lang="nl-NL"/>
          </a:p>
        </p:txBody>
      </p:sp>
    </p:spTree>
    <p:extLst>
      <p:ext uri="{BB962C8B-B14F-4D97-AF65-F5344CB8AC3E}">
        <p14:creationId xmlns:p14="http://schemas.microsoft.com/office/powerpoint/2010/main" val="2089431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En dan zie ik dat er drie alinea’s volgen waar ik wel wat mee moet doen. Daar zullen wel de argumenten inzitten die de stelling van de bron zullen   onderbouwen. </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10</a:t>
            </a:fld>
            <a:endParaRPr lang="nl-NL"/>
          </a:p>
        </p:txBody>
      </p:sp>
    </p:spTree>
    <p:extLst>
      <p:ext uri="{BB962C8B-B14F-4D97-AF65-F5344CB8AC3E}">
        <p14:creationId xmlns:p14="http://schemas.microsoft.com/office/powerpoint/2010/main" val="203977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Ah, en ik zie dat bron 2 op een soortgelijke manier is opgebouwd</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11</a:t>
            </a:fld>
            <a:endParaRPr lang="nl-NL"/>
          </a:p>
        </p:txBody>
      </p:sp>
    </p:spTree>
    <p:extLst>
      <p:ext uri="{BB962C8B-B14F-4D97-AF65-F5344CB8AC3E}">
        <p14:creationId xmlns:p14="http://schemas.microsoft.com/office/powerpoint/2010/main" val="19263935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Nou, nu eerst alinea 1 van bron 1. Ik lees het stukje zeer </a:t>
            </a:r>
            <a:r>
              <a:rPr lang="nl-NL" sz="1200" b="1" kern="1200" dirty="0">
                <a:solidFill>
                  <a:schemeClr val="tx1"/>
                </a:solidFill>
                <a:effectLst/>
                <a:latin typeface="+mn-lt"/>
                <a:ea typeface="+mn-ea"/>
                <a:cs typeface="+mn-cs"/>
              </a:rPr>
              <a:t>geconcentreerd</a:t>
            </a:r>
            <a:r>
              <a:rPr lang="nl-NL" sz="1200" kern="1200" dirty="0">
                <a:solidFill>
                  <a:schemeClr val="tx1"/>
                </a:solidFill>
                <a:effectLst/>
                <a:latin typeface="+mn-lt"/>
                <a:ea typeface="+mn-ea"/>
                <a:cs typeface="+mn-cs"/>
              </a:rPr>
              <a:t> en kritisch zodat ik het maar een keer hoef te lezen. Dan </a:t>
            </a:r>
            <a:r>
              <a:rPr lang="nl-NL" sz="1200" b="1" kern="1200" dirty="0">
                <a:solidFill>
                  <a:schemeClr val="tx1"/>
                </a:solidFill>
                <a:effectLst/>
                <a:latin typeface="+mn-lt"/>
                <a:ea typeface="+mn-ea"/>
                <a:cs typeface="+mn-cs"/>
              </a:rPr>
              <a:t>stop</a:t>
            </a:r>
            <a:r>
              <a:rPr lang="nl-NL" sz="1200" kern="1200" dirty="0">
                <a:solidFill>
                  <a:schemeClr val="tx1"/>
                </a:solidFill>
                <a:effectLst/>
                <a:latin typeface="+mn-lt"/>
                <a:ea typeface="+mn-ea"/>
                <a:cs typeface="+mn-cs"/>
              </a:rPr>
              <a:t> ik, </a:t>
            </a:r>
            <a:r>
              <a:rPr lang="nl-NL" sz="1200" b="1" kern="1200" dirty="0">
                <a:solidFill>
                  <a:schemeClr val="tx1"/>
                </a:solidFill>
                <a:effectLst/>
                <a:latin typeface="+mn-lt"/>
                <a:ea typeface="+mn-ea"/>
                <a:cs typeface="+mn-cs"/>
              </a:rPr>
              <a:t>kijk op </a:t>
            </a:r>
            <a:r>
              <a:rPr lang="nl-NL" sz="1200" kern="1200" dirty="0">
                <a:solidFill>
                  <a:schemeClr val="tx1"/>
                </a:solidFill>
                <a:effectLst/>
                <a:latin typeface="+mn-lt"/>
                <a:ea typeface="+mn-ea"/>
                <a:cs typeface="+mn-cs"/>
              </a:rPr>
              <a:t>van de tekst, en dan</a:t>
            </a:r>
            <a:r>
              <a:rPr lang="nl-NL" sz="1200" b="1" kern="1200" dirty="0">
                <a:solidFill>
                  <a:schemeClr val="tx1"/>
                </a:solidFill>
                <a:effectLst/>
                <a:latin typeface="+mn-lt"/>
                <a:ea typeface="+mn-ea"/>
                <a:cs typeface="+mn-cs"/>
              </a:rPr>
              <a:t> </a:t>
            </a:r>
            <a:r>
              <a:rPr lang="nl-NL" sz="1200" b="0" kern="1200" dirty="0">
                <a:solidFill>
                  <a:schemeClr val="tx1"/>
                </a:solidFill>
                <a:effectLst/>
                <a:latin typeface="+mn-lt"/>
                <a:ea typeface="+mn-ea"/>
                <a:cs typeface="+mn-cs"/>
              </a:rPr>
              <a:t>overhoor</a:t>
            </a:r>
            <a:r>
              <a:rPr lang="nl-NL" sz="1200" b="1" kern="1200" dirty="0">
                <a:solidFill>
                  <a:schemeClr val="tx1"/>
                </a:solidFill>
                <a:effectLst/>
                <a:latin typeface="+mn-lt"/>
                <a:ea typeface="+mn-ea"/>
                <a:cs typeface="+mn-cs"/>
              </a:rPr>
              <a:t> </a:t>
            </a:r>
            <a:r>
              <a:rPr lang="nl-NL" sz="1200" kern="1200" dirty="0">
                <a:solidFill>
                  <a:schemeClr val="tx1"/>
                </a:solidFill>
                <a:effectLst/>
                <a:latin typeface="+mn-lt"/>
                <a:ea typeface="+mn-ea"/>
                <a:cs typeface="+mn-cs"/>
              </a:rPr>
              <a:t>ik mij zelf met de vraag wat de essentie van dit stukje is. </a:t>
            </a:r>
            <a:r>
              <a:rPr lang="nl-NL" sz="1200" b="1" kern="1200" dirty="0">
                <a:solidFill>
                  <a:schemeClr val="tx1"/>
                </a:solidFill>
                <a:effectLst/>
                <a:latin typeface="+mn-lt"/>
                <a:ea typeface="+mn-ea"/>
                <a:cs typeface="+mn-cs"/>
              </a:rPr>
              <a:t>Begrijp</a:t>
            </a:r>
            <a:r>
              <a:rPr lang="nl-NL" sz="1200" kern="1200" dirty="0">
                <a:solidFill>
                  <a:schemeClr val="tx1"/>
                </a:solidFill>
                <a:effectLst/>
                <a:latin typeface="+mn-lt"/>
                <a:ea typeface="+mn-ea"/>
                <a:cs typeface="+mn-cs"/>
              </a:rPr>
              <a:t> ik wat er staat, </a:t>
            </a:r>
            <a:r>
              <a:rPr lang="nl-NL" sz="1200" b="1" kern="1200" dirty="0">
                <a:solidFill>
                  <a:schemeClr val="tx1"/>
                </a:solidFill>
                <a:effectLst/>
                <a:latin typeface="+mn-lt"/>
                <a:ea typeface="+mn-ea"/>
                <a:cs typeface="+mn-cs"/>
              </a:rPr>
              <a:t>wat weet </a:t>
            </a:r>
            <a:r>
              <a:rPr lang="nl-NL" sz="1200" kern="1200" dirty="0">
                <a:solidFill>
                  <a:schemeClr val="tx1"/>
                </a:solidFill>
                <a:effectLst/>
                <a:latin typeface="+mn-lt"/>
                <a:ea typeface="+mn-ea"/>
                <a:cs typeface="+mn-cs"/>
              </a:rPr>
              <a:t>ik er vanaf? </a:t>
            </a:r>
            <a:r>
              <a:rPr lang="nl-NL" sz="1200" b="1" kern="1200" dirty="0">
                <a:solidFill>
                  <a:schemeClr val="tx1"/>
                </a:solidFill>
                <a:effectLst/>
                <a:latin typeface="+mn-lt"/>
                <a:ea typeface="+mn-ea"/>
                <a:cs typeface="+mn-cs"/>
              </a:rPr>
              <a:t>Herken</a:t>
            </a:r>
            <a:r>
              <a:rPr lang="nl-NL" sz="1200" kern="1200" dirty="0">
                <a:solidFill>
                  <a:schemeClr val="tx1"/>
                </a:solidFill>
                <a:effectLst/>
                <a:latin typeface="+mn-lt"/>
                <a:ea typeface="+mn-ea"/>
                <a:cs typeface="+mn-cs"/>
              </a:rPr>
              <a:t> ik in de redenatie het </a:t>
            </a:r>
            <a:r>
              <a:rPr lang="nl-NL" sz="1200" b="0" kern="1200" dirty="0">
                <a:solidFill>
                  <a:schemeClr val="tx1"/>
                </a:solidFill>
                <a:effectLst/>
                <a:latin typeface="+mn-lt"/>
                <a:ea typeface="+mn-ea"/>
                <a:cs typeface="+mn-cs"/>
              </a:rPr>
              <a:t>argument van de de auteur tegen evolutie? En dan  </a:t>
            </a:r>
            <a:r>
              <a:rPr lang="nl-NL" sz="1200" b="1" kern="1200" dirty="0">
                <a:solidFill>
                  <a:schemeClr val="tx1"/>
                </a:solidFill>
                <a:effectLst/>
                <a:latin typeface="+mn-lt"/>
                <a:ea typeface="+mn-ea"/>
                <a:cs typeface="+mn-cs"/>
              </a:rPr>
              <a:t>noteer ik </a:t>
            </a:r>
            <a:r>
              <a:rPr lang="nl-NL" sz="1200" b="0" kern="1200" dirty="0">
                <a:solidFill>
                  <a:schemeClr val="tx1"/>
                </a:solidFill>
                <a:effectLst/>
                <a:latin typeface="+mn-lt"/>
                <a:ea typeface="+mn-ea"/>
                <a:cs typeface="+mn-cs"/>
              </a:rPr>
              <a:t>het</a:t>
            </a:r>
            <a:r>
              <a:rPr lang="nl-NL" sz="1200" b="1" kern="1200" dirty="0">
                <a:solidFill>
                  <a:schemeClr val="tx1"/>
                </a:solidFill>
                <a:effectLst/>
                <a:latin typeface="+mn-lt"/>
                <a:ea typeface="+mn-ea"/>
                <a:cs typeface="+mn-cs"/>
              </a:rPr>
              <a:t> </a:t>
            </a:r>
            <a:r>
              <a:rPr lang="nl-NL" sz="1200" b="0" kern="1200" dirty="0">
                <a:solidFill>
                  <a:schemeClr val="tx1"/>
                </a:solidFill>
                <a:effectLst/>
                <a:latin typeface="+mn-lt"/>
                <a:ea typeface="+mn-ea"/>
                <a:cs typeface="+mn-cs"/>
              </a:rPr>
              <a:t>argument</a:t>
            </a:r>
            <a:r>
              <a:rPr lang="nl-NL" sz="1200" b="1" kern="1200" dirty="0">
                <a:solidFill>
                  <a:schemeClr val="tx1"/>
                </a:solidFill>
                <a:effectLst/>
                <a:latin typeface="+mn-lt"/>
                <a:ea typeface="+mn-ea"/>
                <a:cs typeface="+mn-cs"/>
              </a:rPr>
              <a:t> in </a:t>
            </a:r>
            <a:r>
              <a:rPr lang="nl-NL" sz="1200" b="0" kern="1200" dirty="0">
                <a:solidFill>
                  <a:schemeClr val="tx1"/>
                </a:solidFill>
                <a:effectLst/>
                <a:latin typeface="+mn-lt"/>
                <a:ea typeface="+mn-ea"/>
                <a:cs typeface="+mn-cs"/>
              </a:rPr>
              <a:t>eigen woorden, </a:t>
            </a:r>
            <a:r>
              <a:rPr lang="nl-NL" sz="1200" kern="1200" dirty="0">
                <a:solidFill>
                  <a:schemeClr val="tx1"/>
                </a:solidFill>
                <a:effectLst/>
                <a:latin typeface="+mn-lt"/>
                <a:ea typeface="+mn-ea"/>
                <a:cs typeface="+mn-cs"/>
              </a:rPr>
              <a:t>kort en bondig met de onderbouwing als </a:t>
            </a:r>
            <a:r>
              <a:rPr lang="nl-NL" sz="1200" kern="1200" dirty="0" err="1">
                <a:solidFill>
                  <a:schemeClr val="tx1"/>
                </a:solidFill>
                <a:effectLst/>
                <a:latin typeface="+mn-lt"/>
                <a:ea typeface="+mn-ea"/>
                <a:cs typeface="+mn-cs"/>
              </a:rPr>
              <a:t>subargument</a:t>
            </a:r>
            <a:r>
              <a:rPr lang="nl-NL" sz="1200" kern="1200" dirty="0">
                <a:solidFill>
                  <a:schemeClr val="tx1"/>
                </a:solidFill>
                <a:effectLst/>
                <a:latin typeface="+mn-lt"/>
                <a:ea typeface="+mn-ea"/>
                <a:cs typeface="+mn-cs"/>
              </a:rPr>
              <a:t> er onder, </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12</a:t>
            </a:fld>
            <a:endParaRPr lang="nl-NL"/>
          </a:p>
        </p:txBody>
      </p:sp>
    </p:spTree>
    <p:extLst>
      <p:ext uri="{BB962C8B-B14F-4D97-AF65-F5344CB8AC3E}">
        <p14:creationId xmlns:p14="http://schemas.microsoft.com/office/powerpoint/2010/main" val="2743353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OK, ik ga het stukje hardop voorlezen. Lees even mee. “In vroegere tijden zou de helft van het aantal kinderen niet ouder zijn geworden dan 20 jaar. Heden ten dage overleeft 98 % van onze kinderen in de Westerse samenleving de 21 jaar. Onze levensverwachting is nu zo hoog dat als wij alle ongelukken en infectieziekten weten te voorkomen, onze levensverwachting met nog twee jaar omhooggaat. Natuurlijke selectie heeft niet langer de dood als handig middel tot haar beschikking”.</a:t>
            </a:r>
          </a:p>
          <a:p>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13</a:t>
            </a:fld>
            <a:endParaRPr lang="nl-NL"/>
          </a:p>
        </p:txBody>
      </p:sp>
    </p:spTree>
    <p:extLst>
      <p:ext uri="{BB962C8B-B14F-4D97-AF65-F5344CB8AC3E}">
        <p14:creationId xmlns:p14="http://schemas.microsoft.com/office/powerpoint/2010/main" val="2384474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Ik kijk nu op van de tekst, en denk na over wat ik heb gelezen. Volgens mij is een belangrijke kerngedachte uit het stukje dat de mens tegenwoordig best oud wordt. Dat schrijf ik even op</a:t>
            </a:r>
            <a:r>
              <a:rPr lang="nl-NL" sz="1200" b="1" kern="1200" dirty="0">
                <a:solidFill>
                  <a:schemeClr val="tx1"/>
                </a:solidFill>
                <a:effectLst/>
                <a:latin typeface="+mn-lt"/>
                <a:ea typeface="+mn-ea"/>
                <a:cs typeface="+mn-cs"/>
              </a:rPr>
              <a:t>: De mens wordt tegenwoordig best oud</a:t>
            </a:r>
            <a:r>
              <a:rPr lang="nl-NL" sz="1200" kern="1200" dirty="0">
                <a:solidFill>
                  <a:schemeClr val="tx1"/>
                </a:solidFill>
                <a:effectLst/>
                <a:latin typeface="+mn-lt"/>
                <a:ea typeface="+mn-ea"/>
                <a:cs typeface="+mn-cs"/>
              </a:rPr>
              <a:t>. </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14</a:t>
            </a:fld>
            <a:endParaRPr lang="nl-NL"/>
          </a:p>
        </p:txBody>
      </p:sp>
    </p:spTree>
    <p:extLst>
      <p:ext uri="{BB962C8B-B14F-4D97-AF65-F5344CB8AC3E}">
        <p14:creationId xmlns:p14="http://schemas.microsoft.com/office/powerpoint/2010/main" val="41916993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Het lijkt er op dat de mens nauwelijks nog een </a:t>
            </a:r>
            <a:r>
              <a:rPr lang="nl-NL" sz="1200" b="1" kern="1200" dirty="0">
                <a:solidFill>
                  <a:schemeClr val="tx1"/>
                </a:solidFill>
                <a:effectLst/>
                <a:latin typeface="+mn-lt"/>
                <a:ea typeface="+mn-ea"/>
                <a:cs typeface="+mn-cs"/>
              </a:rPr>
              <a:t>harde strijd om het bestaan </a:t>
            </a:r>
            <a:r>
              <a:rPr lang="nl-NL" sz="1200" kern="1200" dirty="0">
                <a:solidFill>
                  <a:schemeClr val="tx1"/>
                </a:solidFill>
                <a:effectLst/>
                <a:latin typeface="+mn-lt"/>
                <a:ea typeface="+mn-ea"/>
                <a:cs typeface="+mn-cs"/>
              </a:rPr>
              <a:t>met de natuur hoeft te voeren. Ah ja, dat heb ik geleerd: </a:t>
            </a:r>
            <a:r>
              <a:rPr lang="nl-NL" sz="1200" b="0" kern="1200" dirty="0">
                <a:solidFill>
                  <a:schemeClr val="tx1"/>
                </a:solidFill>
                <a:effectLst/>
                <a:latin typeface="+mn-lt"/>
                <a:ea typeface="+mn-ea"/>
                <a:cs typeface="+mn-cs"/>
              </a:rPr>
              <a:t>geen strijd om het bestaan</a:t>
            </a:r>
            <a:r>
              <a:rPr lang="nl-NL" sz="1200" kern="1200" dirty="0">
                <a:solidFill>
                  <a:schemeClr val="tx1"/>
                </a:solidFill>
                <a:effectLst/>
                <a:latin typeface="+mn-lt"/>
                <a:ea typeface="+mn-ea"/>
                <a:cs typeface="+mn-cs"/>
              </a:rPr>
              <a:t>, dan ook </a:t>
            </a:r>
            <a:r>
              <a:rPr lang="nl-NL" sz="1200" b="1" kern="1200" dirty="0">
                <a:solidFill>
                  <a:schemeClr val="tx1"/>
                </a:solidFill>
                <a:effectLst/>
                <a:latin typeface="+mn-lt"/>
                <a:ea typeface="+mn-ea"/>
                <a:cs typeface="+mn-cs"/>
              </a:rPr>
              <a:t>geen selectie</a:t>
            </a:r>
            <a:r>
              <a:rPr lang="nl-NL" sz="1200" kern="1200" dirty="0">
                <a:solidFill>
                  <a:schemeClr val="tx1"/>
                </a:solidFill>
                <a:effectLst/>
                <a:latin typeface="+mn-lt"/>
                <a:ea typeface="+mn-ea"/>
                <a:cs typeface="+mn-cs"/>
              </a:rPr>
              <a:t>, en ook geen evolutie. Dat stond er geloof ik ook. Even kijken</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15</a:t>
            </a:fld>
            <a:endParaRPr lang="nl-NL"/>
          </a:p>
        </p:txBody>
      </p:sp>
    </p:spTree>
    <p:extLst>
      <p:ext uri="{BB962C8B-B14F-4D97-AF65-F5344CB8AC3E}">
        <p14:creationId xmlns:p14="http://schemas.microsoft.com/office/powerpoint/2010/main" val="1151088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ja hier heb ik het “</a:t>
            </a:r>
            <a:r>
              <a:rPr lang="nl-NL" sz="1200" dirty="0">
                <a:latin typeface="Arial" panose="020B0604020202020204" pitchFamily="34" charset="0"/>
                <a:ea typeface="Times New Roman" panose="02020603050405020304" pitchFamily="18" charset="0"/>
                <a:cs typeface="Times New Roman" panose="02020603050405020304" pitchFamily="18" charset="0"/>
              </a:rPr>
              <a:t>Natuurlijke selectie heeft niet langer de dood als handig middel tot haar beschikking”. M.a.w. d</a:t>
            </a:r>
            <a:r>
              <a:rPr lang="nl-NL" sz="1200" b="1" dirty="0">
                <a:latin typeface="Arial" panose="020B0604020202020204" pitchFamily="34" charset="0"/>
                <a:ea typeface="Times New Roman" panose="02020603050405020304" pitchFamily="18" charset="0"/>
                <a:cs typeface="Times New Roman" panose="02020603050405020304" pitchFamily="18" charset="0"/>
              </a:rPr>
              <a:t>e mens gaat  niet meer zo snel </a:t>
            </a:r>
            <a:r>
              <a:rPr lang="nl-NL" sz="1200" dirty="0">
                <a:latin typeface="Arial" panose="020B0604020202020204" pitchFamily="34" charset="0"/>
                <a:ea typeface="Times New Roman" panose="02020603050405020304" pitchFamily="18" charset="0"/>
                <a:cs typeface="Times New Roman" panose="02020603050405020304" pitchFamily="18" charset="0"/>
              </a:rPr>
              <a:t>dood, want we hebben nu medicijnen tegen ziektes en techniek om ongelukken te voorkomen. De mens wordt dus niet meer zo snel door de natuur </a:t>
            </a:r>
            <a:r>
              <a:rPr lang="nl-NL" sz="1200" b="1" dirty="0">
                <a:latin typeface="Arial" panose="020B0604020202020204" pitchFamily="34" charset="0"/>
                <a:ea typeface="Times New Roman" panose="02020603050405020304" pitchFamily="18" charset="0"/>
                <a:cs typeface="Times New Roman" panose="02020603050405020304" pitchFamily="18" charset="0"/>
              </a:rPr>
              <a:t>weg geselecteerd</a:t>
            </a:r>
            <a:r>
              <a:rPr lang="nl-NL" sz="1200" dirty="0">
                <a:latin typeface="Arial" panose="020B0604020202020204" pitchFamily="34" charset="0"/>
                <a:ea typeface="Times New Roman" panose="02020603050405020304" pitchFamily="18" charset="0"/>
                <a:cs typeface="Times New Roman" panose="02020603050405020304" pitchFamily="18" charset="0"/>
              </a:rPr>
              <a:t>. Dat zou wel eens een argument van de auteur kunnen zijn voor zijn stelling, dat de mens niet meer evolueert.</a:t>
            </a:r>
            <a:endParaRPr lang="nl-NL" dirty="0"/>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16</a:t>
            </a:fld>
            <a:endParaRPr lang="nl-NL"/>
          </a:p>
        </p:txBody>
      </p:sp>
    </p:spTree>
    <p:extLst>
      <p:ext uri="{BB962C8B-B14F-4D97-AF65-F5344CB8AC3E}">
        <p14:creationId xmlns:p14="http://schemas.microsoft.com/office/powerpoint/2010/main" val="2766582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kern="1200" dirty="0">
                <a:solidFill>
                  <a:schemeClr val="tx1"/>
                </a:solidFill>
                <a:effectLst/>
                <a:latin typeface="+mn-lt"/>
                <a:ea typeface="+mn-ea"/>
                <a:cs typeface="+mn-cs"/>
              </a:rPr>
              <a:t>Nou laat ik dat maar eens opschrijven: Er is geen natuurlijke selectie meer. En dat komt dus </a:t>
            </a:r>
            <a:r>
              <a:rPr lang="nl-NL" sz="1200" kern="1200" dirty="0">
                <a:solidFill>
                  <a:schemeClr val="tx1"/>
                </a:solidFill>
                <a:effectLst/>
                <a:latin typeface="+mn-lt"/>
                <a:ea typeface="+mn-ea"/>
                <a:cs typeface="+mn-cs"/>
              </a:rPr>
              <a:t>omdat de mens niet meer zo snel dood gaat aan </a:t>
            </a:r>
            <a:r>
              <a:rPr lang="nl-NL" sz="1200" b="1" kern="1200" dirty="0">
                <a:solidFill>
                  <a:schemeClr val="tx1"/>
                </a:solidFill>
                <a:effectLst/>
                <a:latin typeface="+mn-lt"/>
                <a:ea typeface="+mn-ea"/>
                <a:cs typeface="+mn-cs"/>
              </a:rPr>
              <a:t>allerlei ziektes en ongelukken</a:t>
            </a:r>
            <a:r>
              <a:rPr lang="nl-NL" sz="1200" kern="1200" dirty="0">
                <a:solidFill>
                  <a:schemeClr val="tx1"/>
                </a:solidFill>
                <a:effectLst/>
                <a:latin typeface="+mn-lt"/>
                <a:ea typeface="+mn-ea"/>
                <a:cs typeface="+mn-cs"/>
              </a:rPr>
              <a:t>; de mens wordt tegenwoordig </a:t>
            </a:r>
            <a:r>
              <a:rPr lang="nl-NL" sz="1200" b="1" kern="1200" dirty="0">
                <a:solidFill>
                  <a:schemeClr val="tx1"/>
                </a:solidFill>
                <a:effectLst/>
                <a:latin typeface="+mn-lt"/>
                <a:ea typeface="+mn-ea"/>
                <a:cs typeface="+mn-cs"/>
              </a:rPr>
              <a:t>behoorlijk oud, </a:t>
            </a:r>
            <a:r>
              <a:rPr lang="nl-NL" sz="1200" kern="1200" dirty="0">
                <a:solidFill>
                  <a:schemeClr val="tx1"/>
                </a:solidFill>
                <a:effectLst/>
                <a:latin typeface="+mn-lt"/>
                <a:ea typeface="+mn-ea"/>
                <a:cs typeface="+mn-cs"/>
              </a:rPr>
              <a:t>dat kan je met eigen ogen zien</a:t>
            </a:r>
            <a:r>
              <a:rPr lang="nl-NL" sz="1200" b="1" kern="1200" dirty="0">
                <a:solidFill>
                  <a:schemeClr val="tx1"/>
                </a:solidFill>
                <a:effectLst/>
                <a:latin typeface="+mn-lt"/>
                <a:ea typeface="+mn-ea"/>
                <a:cs typeface="+mn-cs"/>
              </a:rPr>
              <a:t>. Iedereen kan wel een beetje meekomen</a:t>
            </a:r>
            <a:r>
              <a:rPr lang="nl-NL" sz="1200" kern="1200" dirty="0">
                <a:solidFill>
                  <a:schemeClr val="tx1"/>
                </a:solidFill>
                <a:effectLst/>
                <a:latin typeface="+mn-lt"/>
                <a:ea typeface="+mn-ea"/>
                <a:cs typeface="+mn-cs"/>
              </a:rPr>
              <a:t>. Er is minder </a:t>
            </a:r>
            <a:r>
              <a:rPr lang="nl-NL" sz="1200" b="1" kern="1200" dirty="0">
                <a:solidFill>
                  <a:schemeClr val="tx1"/>
                </a:solidFill>
                <a:effectLst/>
                <a:latin typeface="+mn-lt"/>
                <a:ea typeface="+mn-ea"/>
                <a:cs typeface="+mn-cs"/>
              </a:rPr>
              <a:t>selectie</a:t>
            </a:r>
            <a:r>
              <a:rPr lang="nl-NL" sz="1200" kern="1200" dirty="0">
                <a:solidFill>
                  <a:schemeClr val="tx1"/>
                </a:solidFill>
                <a:effectLst/>
                <a:latin typeface="+mn-lt"/>
                <a:ea typeface="+mn-ea"/>
                <a:cs typeface="+mn-cs"/>
              </a:rPr>
              <a:t>. </a:t>
            </a:r>
            <a:r>
              <a:rPr lang="nl-NL" sz="1200" kern="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Dat kan ik er mooi onder zetten , Kijk zo: eerst het argument, en daaronder de onderbouwing voor het argument. Volgens de bron he, want of het echt zo is, zien we de volgende les wel. Eerst maar eens goed lezen.</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17</a:t>
            </a:fld>
            <a:endParaRPr lang="nl-NL"/>
          </a:p>
        </p:txBody>
      </p:sp>
    </p:spTree>
    <p:extLst>
      <p:ext uri="{BB962C8B-B14F-4D97-AF65-F5344CB8AC3E}">
        <p14:creationId xmlns:p14="http://schemas.microsoft.com/office/powerpoint/2010/main" val="208199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Jullie doen dat dadelijk op post-</a:t>
            </a:r>
            <a:r>
              <a:rPr lang="nl-NL" dirty="0" err="1"/>
              <a:t>its</a:t>
            </a:r>
            <a:r>
              <a:rPr lang="nl-NL" dirty="0"/>
              <a:t>, dat is handig want die kan je de volgende les als we gaan ordenen makkelijk verplaatsen. Die post-</a:t>
            </a:r>
            <a:r>
              <a:rPr lang="nl-NL" dirty="0" err="1"/>
              <a:t>it</a:t>
            </a:r>
            <a:r>
              <a:rPr lang="nl-NL" dirty="0"/>
              <a:t> moet je met een vlakke hand plat opplakken, dan krult hij niet op.</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18</a:t>
            </a:fld>
            <a:endParaRPr lang="nl-NL"/>
          </a:p>
        </p:txBody>
      </p:sp>
    </p:spTree>
    <p:extLst>
      <p:ext uri="{BB962C8B-B14F-4D97-AF65-F5344CB8AC3E}">
        <p14:creationId xmlns:p14="http://schemas.microsoft.com/office/powerpoint/2010/main" val="2541511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Maar goed, ik heb de eerste alinea gelezen en in eigen woorden nadenkend samengevat. Dat voelt goed. Ik heb wel zin in een tweede alinea, maar die mag jij zo doen.</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19</a:t>
            </a:fld>
            <a:endParaRPr lang="nl-NL"/>
          </a:p>
        </p:txBody>
      </p:sp>
    </p:spTree>
    <p:extLst>
      <p:ext uri="{BB962C8B-B14F-4D97-AF65-F5344CB8AC3E}">
        <p14:creationId xmlns:p14="http://schemas.microsoft.com/office/powerpoint/2010/main" val="22888180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Maar eerst nog  even samengevat: Vragend samenvatten van de bron houdt dus in dat je de alinea’s </a:t>
            </a:r>
            <a:r>
              <a:rPr lang="nl-NL" b="1" dirty="0"/>
              <a:t>kritisch en geconcentreerd </a:t>
            </a:r>
            <a:r>
              <a:rPr lang="nl-NL" dirty="0"/>
              <a:t>gaat lezen met de vraag in je achterhoofd wat wordt hier beweerd, je vervolgens </a:t>
            </a:r>
            <a:r>
              <a:rPr lang="nl-NL" b="1" dirty="0"/>
              <a:t>opkijkt van </a:t>
            </a:r>
            <a:r>
              <a:rPr lang="nl-NL" dirty="0"/>
              <a:t>de bron en je zelf overhoort met de vraag wat het argument is voor de stelling van de auteur, </a:t>
            </a:r>
            <a:r>
              <a:rPr lang="nl-NL" b="1" dirty="0"/>
              <a:t>Begrijp</a:t>
            </a:r>
            <a:r>
              <a:rPr lang="nl-NL" dirty="0"/>
              <a:t> ik de argumentatie?  Je dat argument kort en bondig in eigen woorden opschrijft in je schema, en je tot slot onder het argument </a:t>
            </a:r>
            <a:r>
              <a:rPr lang="nl-NL" b="1" dirty="0"/>
              <a:t>de voorbeelden </a:t>
            </a:r>
            <a:r>
              <a:rPr lang="nl-NL" dirty="0"/>
              <a:t>opschrijft die de bron noemt om het argument te onderbouwen: Staaf je beweringen.  En dat ga jij nu doen: succes!.</a:t>
            </a:r>
          </a:p>
        </p:txBody>
      </p:sp>
      <p:sp>
        <p:nvSpPr>
          <p:cNvPr id="4" name="Tijdelijke aanduiding voor dianummer 3"/>
          <p:cNvSpPr>
            <a:spLocks noGrp="1"/>
          </p:cNvSpPr>
          <p:nvPr>
            <p:ph type="sldNum" sz="quarter" idx="5"/>
          </p:nvPr>
        </p:nvSpPr>
        <p:spPr/>
        <p:txBody>
          <a:bodyPr/>
          <a:lstStyle/>
          <a:p>
            <a:fld id="{AD2CC0A8-EFD8-2342-87BC-394F1CF27948}" type="slidenum">
              <a:rPr lang="nl-NL" smtClean="0"/>
              <a:t>20</a:t>
            </a:fld>
            <a:endParaRPr lang="nl-NL"/>
          </a:p>
        </p:txBody>
      </p:sp>
    </p:spTree>
    <p:extLst>
      <p:ext uri="{BB962C8B-B14F-4D97-AF65-F5344CB8AC3E}">
        <p14:creationId xmlns:p14="http://schemas.microsoft.com/office/powerpoint/2010/main" val="427080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07-09-2021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2898795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07-09-2021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823948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Date Placeholder 3"/>
          <p:cNvSpPr>
            <a:spLocks noGrp="1"/>
          </p:cNvSpPr>
          <p:nvPr>
            <p:ph type="dt" sz="half" idx="10"/>
          </p:nvPr>
        </p:nvSpPr>
        <p:spPr/>
        <p:txBody>
          <a:bodyPr/>
          <a:lstStyle/>
          <a:p>
            <a:fld id="{B937F116-F2A3-9341-8C7F-6D24DC2A19E7}" type="datetimeFigureOut">
              <a:rPr lang="nl-NL" smtClean="0"/>
              <a:t>07-09-2021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2123612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B937F116-F2A3-9341-8C7F-6D24DC2A19E7}" type="datetimeFigureOut">
              <a:rPr lang="nl-NL" smtClean="0"/>
              <a:t>07-09-2021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3237975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Content Placeholder 3"/>
          <p:cNvSpPr>
            <a:spLocks noGrp="1"/>
          </p:cNvSpPr>
          <p:nvPr>
            <p:ph sz="half" idx="2"/>
          </p:nvPr>
        </p:nvSpPr>
        <p:spPr>
          <a:xfrm>
            <a:off x="682329" y="2505075"/>
            <a:ext cx="4190702"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Content Placeholder 5"/>
          <p:cNvSpPr>
            <a:spLocks noGrp="1"/>
          </p:cNvSpPr>
          <p:nvPr>
            <p:ph sz="quarter" idx="4"/>
          </p:nvPr>
        </p:nvSpPr>
        <p:spPr>
          <a:xfrm>
            <a:off x="5014913" y="2505075"/>
            <a:ext cx="4211340"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B937F116-F2A3-9341-8C7F-6D24DC2A19E7}" type="datetimeFigureOut">
              <a:rPr lang="nl-NL" smtClean="0"/>
              <a:t>07-09-2021</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3114808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B937F116-F2A3-9341-8C7F-6D24DC2A19E7}" type="datetimeFigureOut">
              <a:rPr lang="nl-NL" smtClean="0"/>
              <a:t>07-09-2021</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087201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37F116-F2A3-9341-8C7F-6D24DC2A19E7}" type="datetimeFigureOut">
              <a:rPr lang="nl-NL" smtClean="0"/>
              <a:t>07-09-2021</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2113431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B937F116-F2A3-9341-8C7F-6D24DC2A19E7}" type="datetimeFigureOut">
              <a:rPr lang="nl-NL" smtClean="0"/>
              <a:t>07-09-2021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2533728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Date Placeholder 4"/>
          <p:cNvSpPr>
            <a:spLocks noGrp="1"/>
          </p:cNvSpPr>
          <p:nvPr>
            <p:ph type="dt" sz="half" idx="10"/>
          </p:nvPr>
        </p:nvSpPr>
        <p:spPr/>
        <p:txBody>
          <a:bodyPr/>
          <a:lstStyle/>
          <a:p>
            <a:fld id="{B937F116-F2A3-9341-8C7F-6D24DC2A19E7}" type="datetimeFigureOut">
              <a:rPr lang="nl-NL" smtClean="0"/>
              <a:t>07-09-2021</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3297822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07-09-2021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374561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937F116-F2A3-9341-8C7F-6D24DC2A19E7}" type="datetimeFigureOut">
              <a:rPr lang="nl-NL" smtClean="0"/>
              <a:t>07-09-2021</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37A21A3E-8618-3246-904B-52DCEF57F853}" type="slidenum">
              <a:rPr lang="nl-NL" smtClean="0"/>
              <a:t>‹nr.›</a:t>
            </a:fld>
            <a:endParaRPr lang="nl-NL"/>
          </a:p>
        </p:txBody>
      </p:sp>
    </p:spTree>
    <p:extLst>
      <p:ext uri="{BB962C8B-B14F-4D97-AF65-F5344CB8AC3E}">
        <p14:creationId xmlns:p14="http://schemas.microsoft.com/office/powerpoint/2010/main" val="1431223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37F116-F2A3-9341-8C7F-6D24DC2A19E7}" type="datetimeFigureOut">
              <a:rPr lang="nl-NL" smtClean="0"/>
              <a:t>07-09-2021</a:t>
            </a:fld>
            <a:endParaRPr lang="nl-NL"/>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A21A3E-8618-3246-904B-52DCEF57F853}" type="slidenum">
              <a:rPr lang="nl-NL" smtClean="0"/>
              <a:t>‹nr.›</a:t>
            </a:fld>
            <a:endParaRPr lang="nl-NL"/>
          </a:p>
        </p:txBody>
      </p:sp>
    </p:spTree>
    <p:extLst>
      <p:ext uri="{BB962C8B-B14F-4D97-AF65-F5344CB8AC3E}">
        <p14:creationId xmlns:p14="http://schemas.microsoft.com/office/powerpoint/2010/main" val="26960155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emf"/><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3.emf"/><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4.emf"/><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1.png"/><Relationship Id="rId2" Type="http://schemas.microsoft.com/office/2007/relationships/media" Target="../media/media6.m4a"/><Relationship Id="rId1" Type="http://schemas.openxmlformats.org/officeDocument/2006/relationships/tags" Target="../tags/tag2.xml"/><Relationship Id="rId6" Type="http://schemas.openxmlformats.org/officeDocument/2006/relationships/image" Target="../media/image6.emf"/><Relationship Id="rId5" Type="http://schemas.openxmlformats.org/officeDocument/2006/relationships/notesSlide" Target="../notesSlides/notesSlide6.xml"/><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7.emf"/><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8.emf"/><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9.emf"/><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png"/><Relationship Id="rId5" Type="http://schemas.openxmlformats.org/officeDocument/2006/relationships/image" Target="../media/image10.emf"/><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11.emf"/><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1.png"/><Relationship Id="rId2" Type="http://schemas.microsoft.com/office/2007/relationships/media" Target="../media/media12.m4a"/><Relationship Id="rId1" Type="http://schemas.openxmlformats.org/officeDocument/2006/relationships/tags" Target="../tags/tag3.xml"/><Relationship Id="rId6" Type="http://schemas.openxmlformats.org/officeDocument/2006/relationships/image" Target="../media/image12.emf"/><Relationship Id="rId5" Type="http://schemas.openxmlformats.org/officeDocument/2006/relationships/notesSlide" Target="../notesSlides/notesSlide12.xml"/><Relationship Id="rId4"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4.xml"/><Relationship Id="rId6" Type="http://schemas.openxmlformats.org/officeDocument/2006/relationships/image" Target="../media/image1.png"/><Relationship Id="rId5" Type="http://schemas.openxmlformats.org/officeDocument/2006/relationships/notesSlide" Target="../notesSlides/notesSlide14.xml"/><Relationship Id="rId4"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5.xml"/><Relationship Id="rId6" Type="http://schemas.openxmlformats.org/officeDocument/2006/relationships/image" Target="../media/image1.png"/><Relationship Id="rId5" Type="http://schemas.openxmlformats.org/officeDocument/2006/relationships/notesSlide" Target="../notesSlides/notesSlide15.xml"/><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media16.m4a"/><Relationship Id="rId7" Type="http://schemas.openxmlformats.org/officeDocument/2006/relationships/image" Target="../media/image1.png"/><Relationship Id="rId2" Type="http://schemas.microsoft.com/office/2007/relationships/media" Target="../media/media16.m4a"/><Relationship Id="rId1" Type="http://schemas.openxmlformats.org/officeDocument/2006/relationships/tags" Target="../tags/tag6.xml"/><Relationship Id="rId6" Type="http://schemas.openxmlformats.org/officeDocument/2006/relationships/image" Target="../media/image13.emf"/><Relationship Id="rId5" Type="http://schemas.openxmlformats.org/officeDocument/2006/relationships/notesSlide" Target="../notesSlides/notesSlide16.xml"/><Relationship Id="rId4"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7.xml"/><Relationship Id="rId6" Type="http://schemas.openxmlformats.org/officeDocument/2006/relationships/image" Target="../media/image1.png"/><Relationship Id="rId5" Type="http://schemas.openxmlformats.org/officeDocument/2006/relationships/notesSlide" Target="../notesSlides/notesSlide17.xml"/><Relationship Id="rId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png"/><Relationship Id="rId5" Type="http://schemas.openxmlformats.org/officeDocument/2006/relationships/image" Target="../media/image14.tiff"/><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1.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audio" Target="../media/media20.m4a"/><Relationship Id="rId2" Type="http://schemas.microsoft.com/office/2007/relationships/media" Target="../media/media20.m4a"/><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notesSlide" Target="../notesSlides/notesSlide20.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0E6C73-9F2A-1144-A7CE-3153F0B6791A}"/>
              </a:ext>
            </a:extLst>
          </p:cNvPr>
          <p:cNvSpPr>
            <a:spLocks noGrp="1"/>
          </p:cNvSpPr>
          <p:nvPr>
            <p:ph type="ctrTitle"/>
          </p:nvPr>
        </p:nvSpPr>
        <p:spPr/>
        <p:txBody>
          <a:bodyPr anchor="t"/>
          <a:lstStyle/>
          <a:p>
            <a:r>
              <a:rPr lang="nl-NL" dirty="0">
                <a:solidFill>
                  <a:schemeClr val="accent1"/>
                </a:solidFill>
              </a:rPr>
              <a:t>Vragend samenvatten</a:t>
            </a:r>
          </a:p>
        </p:txBody>
      </p:sp>
      <p:sp>
        <p:nvSpPr>
          <p:cNvPr id="3" name="Ondertitel 2">
            <a:extLst>
              <a:ext uri="{FF2B5EF4-FFF2-40B4-BE49-F238E27FC236}">
                <a16:creationId xmlns:a16="http://schemas.microsoft.com/office/drawing/2014/main" id="{240D12EA-11AD-ED4F-A5D4-A908C03A47EE}"/>
              </a:ext>
            </a:extLst>
          </p:cNvPr>
          <p:cNvSpPr>
            <a:spLocks noGrp="1"/>
          </p:cNvSpPr>
          <p:nvPr>
            <p:ph type="subTitle" idx="1"/>
          </p:nvPr>
        </p:nvSpPr>
        <p:spPr/>
        <p:txBody>
          <a:bodyPr>
            <a:normAutofit/>
          </a:bodyPr>
          <a:lstStyle/>
          <a:p>
            <a:r>
              <a:rPr lang="nl-NL" dirty="0"/>
              <a:t>Hoe doe je dat?</a:t>
            </a:r>
          </a:p>
        </p:txBody>
      </p:sp>
      <p:pic>
        <p:nvPicPr>
          <p:cNvPr id="8" name="Audio 7">
            <a:hlinkClick r:id="" action="ppaction://media"/>
            <a:extLst>
              <a:ext uri="{FF2B5EF4-FFF2-40B4-BE49-F238E27FC236}">
                <a16:creationId xmlns:a16="http://schemas.microsoft.com/office/drawing/2014/main" id="{8A5A7F83-30BB-0746-AFF5-7DBC9F13B85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2706815815"/>
      </p:ext>
    </p:extLst>
  </p:cSld>
  <p:clrMapOvr>
    <a:masterClrMapping/>
  </p:clrMapOvr>
  <mc:AlternateContent xmlns:mc="http://schemas.openxmlformats.org/markup-compatibility/2006" xmlns:p14="http://schemas.microsoft.com/office/powerpoint/2010/main">
    <mc:Choice Requires="p14">
      <p:transition spd="slow" p14:dur="2000" advTm="7787"/>
    </mc:Choice>
    <mc:Fallback xmlns="">
      <p:transition spd="slow" advTm="77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CF05BEA5-AC36-4549-A3FB-1B34C5BB840F}"/>
              </a:ext>
            </a:extLst>
          </p:cNvPr>
          <p:cNvPicPr>
            <a:picLocks noChangeAspect="1"/>
          </p:cNvPicPr>
          <p:nvPr/>
        </p:nvPicPr>
        <p:blipFill>
          <a:blip r:embed="rId5"/>
          <a:stretch>
            <a:fillRect/>
          </a:stretch>
        </p:blipFill>
        <p:spPr>
          <a:xfrm>
            <a:off x="195943" y="212271"/>
            <a:ext cx="9519557" cy="6498772"/>
          </a:xfrm>
          <a:prstGeom prst="rect">
            <a:avLst/>
          </a:prstGeom>
        </p:spPr>
      </p:pic>
      <p:pic>
        <p:nvPicPr>
          <p:cNvPr id="6" name="Audio 5">
            <a:hlinkClick r:id="" action="ppaction://media"/>
            <a:extLst>
              <a:ext uri="{FF2B5EF4-FFF2-40B4-BE49-F238E27FC236}">
                <a16:creationId xmlns:a16="http://schemas.microsoft.com/office/drawing/2014/main" id="{9602C358-DCD5-304B-887E-413F1A4F36F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2346050390"/>
      </p:ext>
    </p:extLst>
  </p:cSld>
  <p:clrMapOvr>
    <a:masterClrMapping/>
  </p:clrMapOvr>
  <mc:AlternateContent xmlns:mc="http://schemas.openxmlformats.org/markup-compatibility/2006" xmlns:p14="http://schemas.microsoft.com/office/powerpoint/2010/main">
    <mc:Choice Requires="p14">
      <p:transition spd="slow" p14:dur="2000" advTm="6051"/>
    </mc:Choice>
    <mc:Fallback xmlns="">
      <p:transition spd="slow" advTm="60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28E15800-9A95-814B-A046-7EECB571AF13}"/>
              </a:ext>
            </a:extLst>
          </p:cNvPr>
          <p:cNvPicPr>
            <a:picLocks noChangeAspect="1"/>
          </p:cNvPicPr>
          <p:nvPr/>
        </p:nvPicPr>
        <p:blipFill>
          <a:blip r:embed="rId5"/>
          <a:stretch>
            <a:fillRect/>
          </a:stretch>
        </p:blipFill>
        <p:spPr>
          <a:xfrm>
            <a:off x="114299" y="195943"/>
            <a:ext cx="9568543" cy="6547757"/>
          </a:xfrm>
          <a:prstGeom prst="rect">
            <a:avLst/>
          </a:prstGeom>
        </p:spPr>
      </p:pic>
      <p:pic>
        <p:nvPicPr>
          <p:cNvPr id="6" name="Audio 5">
            <a:hlinkClick r:id="" action="ppaction://media"/>
            <a:extLst>
              <a:ext uri="{FF2B5EF4-FFF2-40B4-BE49-F238E27FC236}">
                <a16:creationId xmlns:a16="http://schemas.microsoft.com/office/drawing/2014/main" id="{ABF00000-3D1E-214E-A487-422605A4AB4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512471872"/>
      </p:ext>
    </p:extLst>
  </p:cSld>
  <p:clrMapOvr>
    <a:masterClrMapping/>
  </p:clrMapOvr>
  <mc:AlternateContent xmlns:mc="http://schemas.openxmlformats.org/markup-compatibility/2006" xmlns:p14="http://schemas.microsoft.com/office/powerpoint/2010/main">
    <mc:Choice Requires="p14">
      <p:transition spd="slow" p14:dur="2000" advTm="11549"/>
    </mc:Choice>
    <mc:Fallback xmlns="">
      <p:transition spd="slow" advTm="115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6E3C6E64-B8AC-2A40-AF03-53532322650F}"/>
              </a:ext>
            </a:extLst>
          </p:cNvPr>
          <p:cNvPicPr>
            <a:picLocks noChangeAspect="1"/>
          </p:cNvPicPr>
          <p:nvPr/>
        </p:nvPicPr>
        <p:blipFill>
          <a:blip r:embed="rId5"/>
          <a:stretch>
            <a:fillRect/>
          </a:stretch>
        </p:blipFill>
        <p:spPr>
          <a:xfrm>
            <a:off x="130629" y="179613"/>
            <a:ext cx="9519557" cy="6809015"/>
          </a:xfrm>
          <a:prstGeom prst="rect">
            <a:avLst/>
          </a:prstGeom>
        </p:spPr>
      </p:pic>
      <p:pic>
        <p:nvPicPr>
          <p:cNvPr id="6" name="Audio 5">
            <a:hlinkClick r:id="" action="ppaction://media"/>
            <a:extLst>
              <a:ext uri="{FF2B5EF4-FFF2-40B4-BE49-F238E27FC236}">
                <a16:creationId xmlns:a16="http://schemas.microsoft.com/office/drawing/2014/main" id="{DF2498CD-CBC8-7244-8AEA-CF3496DCA7C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854160556"/>
      </p:ext>
    </p:extLst>
  </p:cSld>
  <p:clrMapOvr>
    <a:masterClrMapping/>
  </p:clrMapOvr>
  <mc:AlternateContent xmlns:mc="http://schemas.openxmlformats.org/markup-compatibility/2006" xmlns:p14="http://schemas.microsoft.com/office/powerpoint/2010/main">
    <mc:Choice Requires="p14">
      <p:transition spd="slow" p14:dur="2000" advTm="4087"/>
    </mc:Choice>
    <mc:Fallback xmlns="">
      <p:transition spd="slow" advTm="40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CF05BEA5-AC36-4549-A3FB-1B34C5BB840F}"/>
              </a:ext>
            </a:extLst>
          </p:cNvPr>
          <p:cNvPicPr>
            <a:picLocks noChangeAspect="1"/>
          </p:cNvPicPr>
          <p:nvPr/>
        </p:nvPicPr>
        <p:blipFill>
          <a:blip r:embed="rId5"/>
          <a:stretch>
            <a:fillRect/>
          </a:stretch>
        </p:blipFill>
        <p:spPr>
          <a:xfrm>
            <a:off x="195943" y="212271"/>
            <a:ext cx="9519557" cy="6498772"/>
          </a:xfrm>
          <a:prstGeom prst="rect">
            <a:avLst/>
          </a:prstGeom>
        </p:spPr>
      </p:pic>
      <p:pic>
        <p:nvPicPr>
          <p:cNvPr id="6" name="Audio 5">
            <a:hlinkClick r:id="" action="ppaction://media"/>
            <a:extLst>
              <a:ext uri="{FF2B5EF4-FFF2-40B4-BE49-F238E27FC236}">
                <a16:creationId xmlns:a16="http://schemas.microsoft.com/office/drawing/2014/main" id="{FBE78CAD-8445-F348-97A8-3598AD08FC3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627613314"/>
      </p:ext>
    </p:extLst>
  </p:cSld>
  <p:clrMapOvr>
    <a:masterClrMapping/>
  </p:clrMapOvr>
  <mc:AlternateContent xmlns:mc="http://schemas.openxmlformats.org/markup-compatibility/2006" xmlns:p14="http://schemas.microsoft.com/office/powerpoint/2010/main">
    <mc:Choice Requires="p14">
      <p:transition spd="slow" p14:dur="2000" advTm="5801"/>
    </mc:Choice>
    <mc:Fallback xmlns="">
      <p:transition spd="slow" advTm="5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6A62F310-8B3A-C540-9717-A1055F89C562}"/>
              </a:ext>
            </a:extLst>
          </p:cNvPr>
          <p:cNvPicPr>
            <a:picLocks noChangeAspect="1"/>
          </p:cNvPicPr>
          <p:nvPr/>
        </p:nvPicPr>
        <p:blipFill>
          <a:blip r:embed="rId6"/>
          <a:stretch>
            <a:fillRect/>
          </a:stretch>
        </p:blipFill>
        <p:spPr>
          <a:xfrm>
            <a:off x="195943" y="146957"/>
            <a:ext cx="9454243" cy="6515100"/>
          </a:xfrm>
          <a:prstGeom prst="rect">
            <a:avLst/>
          </a:prstGeom>
        </p:spPr>
      </p:pic>
      <p:sp>
        <p:nvSpPr>
          <p:cNvPr id="2" name="Tekstvak 1">
            <a:extLst>
              <a:ext uri="{FF2B5EF4-FFF2-40B4-BE49-F238E27FC236}">
                <a16:creationId xmlns:a16="http://schemas.microsoft.com/office/drawing/2014/main" id="{08A9266B-1395-E443-BC29-B8569E207AA7}"/>
              </a:ext>
            </a:extLst>
          </p:cNvPr>
          <p:cNvSpPr txBox="1"/>
          <p:nvPr/>
        </p:nvSpPr>
        <p:spPr>
          <a:xfrm>
            <a:off x="3724102" y="2909455"/>
            <a:ext cx="3263009" cy="523220"/>
          </a:xfrm>
          <a:prstGeom prst="rect">
            <a:avLst/>
          </a:prstGeom>
          <a:noFill/>
        </p:spPr>
        <p:txBody>
          <a:bodyPr wrap="none" rtlCol="0">
            <a:spAutoFit/>
          </a:bodyPr>
          <a:lstStyle/>
          <a:p>
            <a:r>
              <a:rPr lang="nl-NL" sz="2800" b="1" dirty="0">
                <a:solidFill>
                  <a:schemeClr val="accent1"/>
                </a:solidFill>
              </a:rPr>
              <a:t>Staaf je beweringen!</a:t>
            </a:r>
          </a:p>
        </p:txBody>
      </p:sp>
      <p:pic>
        <p:nvPicPr>
          <p:cNvPr id="7" name="Audio 6">
            <a:hlinkClick r:id="" action="ppaction://media"/>
            <a:extLst>
              <a:ext uri="{FF2B5EF4-FFF2-40B4-BE49-F238E27FC236}">
                <a16:creationId xmlns:a16="http://schemas.microsoft.com/office/drawing/2014/main" id="{E22166C5-F017-7641-B1C1-5C569AD750FD}"/>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3321662932"/>
      </p:ext>
    </p:extLst>
  </p:cSld>
  <p:clrMapOvr>
    <a:masterClrMapping/>
  </p:clrMapOvr>
  <mc:AlternateContent xmlns:mc="http://schemas.openxmlformats.org/markup-compatibility/2006" xmlns:p14="http://schemas.microsoft.com/office/powerpoint/2010/main">
    <mc:Choice Requires="p14">
      <p:transition spd="slow" p14:dur="2000" advTm="26401"/>
    </mc:Choice>
    <mc:Fallback xmlns="">
      <p:transition spd="slow" advTm="264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DDA1DC7D-1B16-6648-83B7-80FF87D799F4}"/>
              </a:ext>
            </a:extLst>
          </p:cNvPr>
          <p:cNvPicPr>
            <a:picLocks noChangeAspect="1"/>
          </p:cNvPicPr>
          <p:nvPr/>
        </p:nvPicPr>
        <p:blipFill>
          <a:blip r:embed="rId5"/>
          <a:stretch>
            <a:fillRect/>
          </a:stretch>
        </p:blipFill>
        <p:spPr>
          <a:xfrm>
            <a:off x="195943" y="179614"/>
            <a:ext cx="9486900" cy="6678386"/>
          </a:xfrm>
          <a:prstGeom prst="rect">
            <a:avLst/>
          </a:prstGeom>
        </p:spPr>
      </p:pic>
      <p:pic>
        <p:nvPicPr>
          <p:cNvPr id="6" name="Audio 5">
            <a:hlinkClick r:id="" action="ppaction://media"/>
            <a:extLst>
              <a:ext uri="{FF2B5EF4-FFF2-40B4-BE49-F238E27FC236}">
                <a16:creationId xmlns:a16="http://schemas.microsoft.com/office/drawing/2014/main" id="{23BD3155-4405-8149-8E74-A6A0AA417B8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777632740"/>
      </p:ext>
    </p:extLst>
  </p:cSld>
  <p:clrMapOvr>
    <a:masterClrMapping/>
  </p:clrMapOvr>
  <mc:AlternateContent xmlns:mc="http://schemas.openxmlformats.org/markup-compatibility/2006" xmlns:p14="http://schemas.microsoft.com/office/powerpoint/2010/main">
    <mc:Choice Requires="p14">
      <p:transition spd="slow" p14:dur="2000" advTm="23381"/>
    </mc:Choice>
    <mc:Fallback xmlns="">
      <p:transition spd="slow" advTm="233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463CD713-F873-964F-A4A1-BFC16541A841}"/>
              </a:ext>
            </a:extLst>
          </p:cNvPr>
          <p:cNvPicPr>
            <a:picLocks noChangeAspect="1"/>
          </p:cNvPicPr>
          <p:nvPr/>
        </p:nvPicPr>
        <p:blipFill>
          <a:blip r:embed="rId5"/>
          <a:stretch>
            <a:fillRect/>
          </a:stretch>
        </p:blipFill>
        <p:spPr>
          <a:xfrm>
            <a:off x="114299" y="195943"/>
            <a:ext cx="9633857" cy="6466114"/>
          </a:xfrm>
          <a:prstGeom prst="rect">
            <a:avLst/>
          </a:prstGeom>
        </p:spPr>
      </p:pic>
      <p:pic>
        <p:nvPicPr>
          <p:cNvPr id="6" name="Audio 5">
            <a:hlinkClick r:id="" action="ppaction://media"/>
            <a:extLst>
              <a:ext uri="{FF2B5EF4-FFF2-40B4-BE49-F238E27FC236}">
                <a16:creationId xmlns:a16="http://schemas.microsoft.com/office/drawing/2014/main" id="{8348C829-37E8-914F-9883-25A12DF42AF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5337463"/>
      </p:ext>
    </p:extLst>
  </p:cSld>
  <p:clrMapOvr>
    <a:masterClrMapping/>
  </p:clrMapOvr>
  <mc:AlternateContent xmlns:mc="http://schemas.openxmlformats.org/markup-compatibility/2006" xmlns:p14="http://schemas.microsoft.com/office/powerpoint/2010/main">
    <mc:Choice Requires="p14">
      <p:transition spd="slow" p14:dur="2000" advTm="8152"/>
    </mc:Choice>
    <mc:Fallback xmlns="">
      <p:transition spd="slow" advTm="8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B6C4F3EF-E67D-F541-8B25-713B2D6CEBAA}"/>
              </a:ext>
            </a:extLst>
          </p:cNvPr>
          <p:cNvPicPr>
            <a:picLocks noChangeAspect="1"/>
          </p:cNvPicPr>
          <p:nvPr/>
        </p:nvPicPr>
        <p:blipFill>
          <a:blip r:embed="rId5"/>
          <a:stretch>
            <a:fillRect/>
          </a:stretch>
        </p:blipFill>
        <p:spPr>
          <a:xfrm>
            <a:off x="146957" y="130629"/>
            <a:ext cx="9552214" cy="6727371"/>
          </a:xfrm>
          <a:prstGeom prst="rect">
            <a:avLst/>
          </a:prstGeom>
        </p:spPr>
      </p:pic>
      <p:pic>
        <p:nvPicPr>
          <p:cNvPr id="5" name="Audio 4">
            <a:hlinkClick r:id="" action="ppaction://media"/>
            <a:extLst>
              <a:ext uri="{FF2B5EF4-FFF2-40B4-BE49-F238E27FC236}">
                <a16:creationId xmlns:a16="http://schemas.microsoft.com/office/drawing/2014/main" id="{00E7DB50-8F66-E84F-ABF6-AA8E0BE5A2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2017688448"/>
      </p:ext>
    </p:extLst>
  </p:cSld>
  <p:clrMapOvr>
    <a:masterClrMapping/>
  </p:clrMapOvr>
  <mc:AlternateContent xmlns:mc="http://schemas.openxmlformats.org/markup-compatibility/2006" xmlns:p14="http://schemas.microsoft.com/office/powerpoint/2010/main">
    <mc:Choice Requires="p14">
      <p:transition spd="slow" p14:dur="2000" advTm="7763"/>
    </mc:Choice>
    <mc:Fallback xmlns="">
      <p:transition spd="slow" advTm="7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1A36DB2D-4384-C043-8879-FBBD9871ECEA}"/>
              </a:ext>
            </a:extLst>
          </p:cNvPr>
          <p:cNvPicPr>
            <a:picLocks noChangeAspect="1"/>
          </p:cNvPicPr>
          <p:nvPr/>
        </p:nvPicPr>
        <p:blipFill>
          <a:blip r:embed="rId5"/>
          <a:stretch>
            <a:fillRect/>
          </a:stretch>
        </p:blipFill>
        <p:spPr>
          <a:xfrm>
            <a:off x="179614" y="146957"/>
            <a:ext cx="9470572" cy="6531429"/>
          </a:xfrm>
          <a:prstGeom prst="rect">
            <a:avLst/>
          </a:prstGeom>
        </p:spPr>
      </p:pic>
      <p:sp>
        <p:nvSpPr>
          <p:cNvPr id="3" name="Pijl rechts 2">
            <a:extLst>
              <a:ext uri="{FF2B5EF4-FFF2-40B4-BE49-F238E27FC236}">
                <a16:creationId xmlns:a16="http://schemas.microsoft.com/office/drawing/2014/main" id="{40AD52E3-C089-D04C-A025-47ECE4049C98}"/>
              </a:ext>
            </a:extLst>
          </p:cNvPr>
          <p:cNvSpPr/>
          <p:nvPr/>
        </p:nvSpPr>
        <p:spPr>
          <a:xfrm rot="20117837">
            <a:off x="6687672" y="2133869"/>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800" dirty="0">
                <a:highlight>
                  <a:srgbClr val="FFFF00"/>
                </a:highlight>
              </a:rPr>
              <a:t>1</a:t>
            </a:r>
          </a:p>
        </p:txBody>
      </p:sp>
      <p:sp>
        <p:nvSpPr>
          <p:cNvPr id="4" name="Pijl rechts 3">
            <a:extLst>
              <a:ext uri="{FF2B5EF4-FFF2-40B4-BE49-F238E27FC236}">
                <a16:creationId xmlns:a16="http://schemas.microsoft.com/office/drawing/2014/main" id="{E5A043F6-68BB-894B-9E1C-EEC419FD3FED}"/>
              </a:ext>
            </a:extLst>
          </p:cNvPr>
          <p:cNvSpPr/>
          <p:nvPr/>
        </p:nvSpPr>
        <p:spPr>
          <a:xfrm rot="20176084">
            <a:off x="7233374" y="3058806"/>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800" dirty="0">
                <a:highlight>
                  <a:srgbClr val="FFFF00"/>
                </a:highlight>
              </a:rPr>
              <a:t>2</a:t>
            </a:r>
          </a:p>
        </p:txBody>
      </p:sp>
      <p:sp>
        <p:nvSpPr>
          <p:cNvPr id="5" name="Pijl rechts 4">
            <a:extLst>
              <a:ext uri="{FF2B5EF4-FFF2-40B4-BE49-F238E27FC236}">
                <a16:creationId xmlns:a16="http://schemas.microsoft.com/office/drawing/2014/main" id="{5397F23B-4D31-1349-A611-11DC2E96A70A}"/>
              </a:ext>
            </a:extLst>
          </p:cNvPr>
          <p:cNvSpPr/>
          <p:nvPr/>
        </p:nvSpPr>
        <p:spPr>
          <a:xfrm rot="19649609">
            <a:off x="7920932" y="4303125"/>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800" dirty="0">
                <a:highlight>
                  <a:srgbClr val="FFFF00"/>
                </a:highlight>
              </a:rPr>
              <a:t>3</a:t>
            </a:r>
          </a:p>
        </p:txBody>
      </p:sp>
      <p:pic>
        <p:nvPicPr>
          <p:cNvPr id="8" name="Audio 7">
            <a:hlinkClick r:id="" action="ppaction://media"/>
            <a:extLst>
              <a:ext uri="{FF2B5EF4-FFF2-40B4-BE49-F238E27FC236}">
                <a16:creationId xmlns:a16="http://schemas.microsoft.com/office/drawing/2014/main" id="{DB2E1941-CC74-4D4B-8CC1-8D79AC7B7C2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2126591021"/>
      </p:ext>
    </p:extLst>
  </p:cSld>
  <p:clrMapOvr>
    <a:masterClrMapping/>
  </p:clrMapOvr>
  <mc:AlternateContent xmlns:mc="http://schemas.openxmlformats.org/markup-compatibility/2006" xmlns:p14="http://schemas.microsoft.com/office/powerpoint/2010/main">
    <mc:Choice Requires="p14">
      <p:transition spd="slow" p14:dur="2000" advTm="10138"/>
    </mc:Choice>
    <mc:Fallback xmlns="">
      <p:transition spd="slow" advTm="101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73CB8079-836F-0D4D-A29A-FED564F6E5DF}"/>
              </a:ext>
            </a:extLst>
          </p:cNvPr>
          <p:cNvPicPr>
            <a:picLocks noChangeAspect="1"/>
          </p:cNvPicPr>
          <p:nvPr/>
        </p:nvPicPr>
        <p:blipFill>
          <a:blip r:embed="rId5"/>
          <a:stretch>
            <a:fillRect/>
          </a:stretch>
        </p:blipFill>
        <p:spPr>
          <a:xfrm>
            <a:off x="215900" y="215900"/>
            <a:ext cx="9324846" cy="6426200"/>
          </a:xfrm>
          <a:prstGeom prst="rect">
            <a:avLst/>
          </a:prstGeom>
        </p:spPr>
      </p:pic>
      <p:sp>
        <p:nvSpPr>
          <p:cNvPr id="3" name="Pijl rechts 2">
            <a:extLst>
              <a:ext uri="{FF2B5EF4-FFF2-40B4-BE49-F238E27FC236}">
                <a16:creationId xmlns:a16="http://schemas.microsoft.com/office/drawing/2014/main" id="{F1E63EB5-D514-3242-937C-76A25B590DCE}"/>
              </a:ext>
            </a:extLst>
          </p:cNvPr>
          <p:cNvSpPr/>
          <p:nvPr/>
        </p:nvSpPr>
        <p:spPr>
          <a:xfrm rot="20117837">
            <a:off x="6671342" y="2313483"/>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800" dirty="0">
                <a:highlight>
                  <a:srgbClr val="FFFF00"/>
                </a:highlight>
              </a:rPr>
              <a:t>1</a:t>
            </a:r>
          </a:p>
        </p:txBody>
      </p:sp>
      <p:sp>
        <p:nvSpPr>
          <p:cNvPr id="4" name="Pijl rechts 3">
            <a:extLst>
              <a:ext uri="{FF2B5EF4-FFF2-40B4-BE49-F238E27FC236}">
                <a16:creationId xmlns:a16="http://schemas.microsoft.com/office/drawing/2014/main" id="{AA3AB014-14F8-1541-8436-C6ADB8EADEA2}"/>
              </a:ext>
            </a:extLst>
          </p:cNvPr>
          <p:cNvSpPr/>
          <p:nvPr/>
        </p:nvSpPr>
        <p:spPr>
          <a:xfrm rot="20176084">
            <a:off x="7666080" y="3429000"/>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800" dirty="0">
                <a:highlight>
                  <a:srgbClr val="FFFF00"/>
                </a:highlight>
              </a:rPr>
              <a:t>2</a:t>
            </a:r>
          </a:p>
        </p:txBody>
      </p:sp>
      <p:sp>
        <p:nvSpPr>
          <p:cNvPr id="5" name="Pijl rechts 4">
            <a:extLst>
              <a:ext uri="{FF2B5EF4-FFF2-40B4-BE49-F238E27FC236}">
                <a16:creationId xmlns:a16="http://schemas.microsoft.com/office/drawing/2014/main" id="{8773F846-5CC9-204C-A38B-C553B1A70B28}"/>
              </a:ext>
            </a:extLst>
          </p:cNvPr>
          <p:cNvSpPr/>
          <p:nvPr/>
        </p:nvSpPr>
        <p:spPr>
          <a:xfrm rot="19649609">
            <a:off x="8508761" y="4724131"/>
            <a:ext cx="978408" cy="484632"/>
          </a:xfrm>
          <a:prstGeom prst="lef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nl-NL" sz="2800" dirty="0">
                <a:highlight>
                  <a:srgbClr val="FFFF00"/>
                </a:highlight>
              </a:rPr>
              <a:t>3</a:t>
            </a:r>
          </a:p>
        </p:txBody>
      </p:sp>
      <p:pic>
        <p:nvPicPr>
          <p:cNvPr id="8" name="Audio 7">
            <a:hlinkClick r:id="" action="ppaction://media"/>
            <a:extLst>
              <a:ext uri="{FF2B5EF4-FFF2-40B4-BE49-F238E27FC236}">
                <a16:creationId xmlns:a16="http://schemas.microsoft.com/office/drawing/2014/main" id="{93EBD11E-B570-D741-A770-786170E5EB3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477956157"/>
      </p:ext>
    </p:extLst>
  </p:cSld>
  <p:clrMapOvr>
    <a:masterClrMapping/>
  </p:clrMapOvr>
  <mc:AlternateContent xmlns:mc="http://schemas.openxmlformats.org/markup-compatibility/2006" xmlns:p14="http://schemas.microsoft.com/office/powerpoint/2010/main">
    <mc:Choice Requires="p14">
      <p:transition spd="slow" p14:dur="2000" advTm="5284"/>
    </mc:Choice>
    <mc:Fallback xmlns="">
      <p:transition spd="slow" advTm="52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56FD0B7D-F2DF-1941-B465-3B24F781452F}"/>
              </a:ext>
            </a:extLst>
          </p:cNvPr>
          <p:cNvPicPr>
            <a:picLocks noChangeAspect="1"/>
          </p:cNvPicPr>
          <p:nvPr/>
        </p:nvPicPr>
        <p:blipFill>
          <a:blip r:embed="rId6"/>
          <a:stretch>
            <a:fillRect/>
          </a:stretch>
        </p:blipFill>
        <p:spPr>
          <a:xfrm>
            <a:off x="158511" y="187779"/>
            <a:ext cx="9405257" cy="6454322"/>
          </a:xfrm>
          <a:prstGeom prst="rect">
            <a:avLst/>
          </a:prstGeom>
        </p:spPr>
      </p:pic>
      <p:sp>
        <p:nvSpPr>
          <p:cNvPr id="3" name="Pijl rechts 2">
            <a:extLst>
              <a:ext uri="{FF2B5EF4-FFF2-40B4-BE49-F238E27FC236}">
                <a16:creationId xmlns:a16="http://schemas.microsoft.com/office/drawing/2014/main" id="{F419BB1D-3D91-8E49-A8EC-D0548BFB4A8B}"/>
              </a:ext>
            </a:extLst>
          </p:cNvPr>
          <p:cNvSpPr/>
          <p:nvPr/>
        </p:nvSpPr>
        <p:spPr>
          <a:xfrm rot="19753044">
            <a:off x="6948930" y="1774947"/>
            <a:ext cx="978408" cy="484632"/>
          </a:xfrm>
          <a:prstGeom prst="leftArrow">
            <a:avLst/>
          </a:prstGeom>
          <a:solidFill>
            <a:srgbClr val="FF4BCC"/>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nl-NL" sz="2800" dirty="0"/>
          </a:p>
        </p:txBody>
      </p:sp>
      <p:sp>
        <p:nvSpPr>
          <p:cNvPr id="6" name="Rechthoek 5">
            <a:extLst>
              <a:ext uri="{FF2B5EF4-FFF2-40B4-BE49-F238E27FC236}">
                <a16:creationId xmlns:a16="http://schemas.microsoft.com/office/drawing/2014/main" id="{0DC524F9-6446-EE43-867D-67CF9FB56B5E}"/>
              </a:ext>
            </a:extLst>
          </p:cNvPr>
          <p:cNvSpPr/>
          <p:nvPr/>
        </p:nvSpPr>
        <p:spPr>
          <a:xfrm>
            <a:off x="1901867" y="2760453"/>
            <a:ext cx="6080563" cy="4097547"/>
          </a:xfrm>
          <a:prstGeom prst="rect">
            <a:avLst/>
          </a:prstGeom>
        </p:spPr>
        <p:style>
          <a:lnRef idx="2">
            <a:schemeClr val="accent6"/>
          </a:lnRef>
          <a:fillRef idx="1">
            <a:schemeClr val="lt1"/>
          </a:fillRef>
          <a:effectRef idx="0">
            <a:schemeClr val="accent6"/>
          </a:effectRef>
          <a:fontRef idx="minor">
            <a:schemeClr val="dk1"/>
          </a:fontRef>
        </p:style>
        <p:txBody>
          <a:bodyPr rtlCol="0" anchor="t"/>
          <a:lstStyle/>
          <a:p>
            <a:pPr algn="ctr"/>
            <a:r>
              <a:rPr lang="nl-NL" sz="2400" dirty="0">
                <a:solidFill>
                  <a:schemeClr val="accent1"/>
                </a:solidFill>
              </a:rPr>
              <a:t>Vragend samenvatten</a:t>
            </a:r>
            <a:r>
              <a:rPr lang="nl-NL" sz="2400" dirty="0"/>
              <a:t>:</a:t>
            </a:r>
          </a:p>
          <a:p>
            <a:pPr algn="ctr"/>
            <a:endParaRPr lang="nl-NL" sz="2400" dirty="0"/>
          </a:p>
          <a:p>
            <a:pPr marL="285750" indent="-285750">
              <a:buFont typeface="Arial" panose="020B0604020202020204" pitchFamily="34" charset="0"/>
              <a:buChar char="•"/>
            </a:pPr>
            <a:r>
              <a:rPr lang="nl-NL" sz="2400" b="1" dirty="0">
                <a:solidFill>
                  <a:schemeClr val="accent1"/>
                </a:solidFill>
              </a:rPr>
              <a:t>Lees</a:t>
            </a:r>
            <a:r>
              <a:rPr lang="nl-NL" sz="2400" dirty="0">
                <a:solidFill>
                  <a:schemeClr val="accent1"/>
                </a:solidFill>
              </a:rPr>
              <a:t> zeer geconcentreerd</a:t>
            </a:r>
          </a:p>
          <a:p>
            <a:pPr marL="285750" indent="-285750">
              <a:buFont typeface="Arial" panose="020B0604020202020204" pitchFamily="34" charset="0"/>
              <a:buChar char="•"/>
            </a:pPr>
            <a:r>
              <a:rPr lang="nl-NL" sz="2400" b="1" dirty="0">
                <a:solidFill>
                  <a:schemeClr val="accent1"/>
                </a:solidFill>
              </a:rPr>
              <a:t>Stop</a:t>
            </a:r>
            <a:r>
              <a:rPr lang="nl-NL" sz="2400" dirty="0">
                <a:solidFill>
                  <a:schemeClr val="accent1"/>
                </a:solidFill>
              </a:rPr>
              <a:t> na een alinea</a:t>
            </a:r>
          </a:p>
          <a:p>
            <a:pPr marL="800100" lvl="1" indent="-342900">
              <a:buFont typeface="Courier New" panose="02070309020205020404" pitchFamily="49" charset="0"/>
              <a:buChar char="o"/>
            </a:pPr>
            <a:r>
              <a:rPr lang="nl-NL" sz="2400" dirty="0">
                <a:solidFill>
                  <a:schemeClr val="accent1"/>
                </a:solidFill>
              </a:rPr>
              <a:t>Kijk op van de tekst</a:t>
            </a:r>
          </a:p>
          <a:p>
            <a:pPr marL="800100" lvl="1" indent="-342900">
              <a:buFont typeface="Courier New" panose="02070309020205020404" pitchFamily="49" charset="0"/>
              <a:buChar char="o"/>
            </a:pPr>
            <a:r>
              <a:rPr lang="nl-NL" sz="2400" dirty="0">
                <a:solidFill>
                  <a:schemeClr val="accent1"/>
                </a:solidFill>
              </a:rPr>
              <a:t>Denk na: Begrijp ik het? 🤔</a:t>
            </a:r>
          </a:p>
          <a:p>
            <a:pPr marL="800100" lvl="1" indent="-342900">
              <a:buFont typeface="Courier New" panose="02070309020205020404" pitchFamily="49" charset="0"/>
              <a:buChar char="o"/>
            </a:pPr>
            <a:r>
              <a:rPr lang="nl-NL" sz="2400" dirty="0">
                <a:solidFill>
                  <a:schemeClr val="accent1"/>
                </a:solidFill>
              </a:rPr>
              <a:t>Wat weet ik er vanaf?</a:t>
            </a:r>
          </a:p>
          <a:p>
            <a:pPr marL="800100" lvl="1" indent="-342900">
              <a:buFont typeface="Courier New" panose="02070309020205020404" pitchFamily="49" charset="0"/>
              <a:buChar char="o"/>
            </a:pPr>
            <a:r>
              <a:rPr lang="nl-NL" sz="2400" dirty="0">
                <a:solidFill>
                  <a:schemeClr val="accent1"/>
                </a:solidFill>
              </a:rPr>
              <a:t>Herken ik in de redenatie het argument?</a:t>
            </a:r>
          </a:p>
          <a:p>
            <a:pPr marL="285750" indent="-285750">
              <a:buFont typeface="Arial" panose="020B0604020202020204" pitchFamily="34" charset="0"/>
              <a:buChar char="•"/>
            </a:pPr>
            <a:r>
              <a:rPr lang="nl-NL" sz="2400" b="1" dirty="0">
                <a:solidFill>
                  <a:schemeClr val="accent1"/>
                </a:solidFill>
              </a:rPr>
              <a:t>Noteer</a:t>
            </a:r>
            <a:r>
              <a:rPr lang="nl-NL" sz="2400" dirty="0">
                <a:solidFill>
                  <a:schemeClr val="accent1"/>
                </a:solidFill>
              </a:rPr>
              <a:t> het argument: kort en bondig met onderbouwing, in eigen woorden</a:t>
            </a:r>
          </a:p>
          <a:p>
            <a:pPr marL="285750" indent="-285750">
              <a:buFont typeface="Arial" panose="020B0604020202020204" pitchFamily="34" charset="0"/>
              <a:buChar char="•"/>
            </a:pPr>
            <a:endParaRPr lang="nl-NL" dirty="0">
              <a:solidFill>
                <a:schemeClr val="accent1"/>
              </a:solidFill>
            </a:endParaRPr>
          </a:p>
        </p:txBody>
      </p:sp>
      <p:pic>
        <p:nvPicPr>
          <p:cNvPr id="7" name="Audio 6">
            <a:hlinkClick r:id="" action="ppaction://media"/>
            <a:extLst>
              <a:ext uri="{FF2B5EF4-FFF2-40B4-BE49-F238E27FC236}">
                <a16:creationId xmlns:a16="http://schemas.microsoft.com/office/drawing/2014/main" id="{88A037B4-06A6-934F-8BCB-D6F1E400B110}"/>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804124093"/>
      </p:ext>
    </p:extLst>
  </p:cSld>
  <p:clrMapOvr>
    <a:masterClrMapping/>
  </p:clrMapOvr>
  <mc:AlternateContent xmlns:mc="http://schemas.openxmlformats.org/markup-compatibility/2006" xmlns:p14="http://schemas.microsoft.com/office/powerpoint/2010/main">
    <mc:Choice Requires="p14">
      <p:transition spd="slow" p14:dur="2000" advTm="35211"/>
    </mc:Choice>
    <mc:Fallback xmlns="">
      <p:transition spd="slow" advTm="352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59F594E9-21A1-8549-8EAA-9A72A41AB6FC}"/>
              </a:ext>
            </a:extLst>
          </p:cNvPr>
          <p:cNvSpPr/>
          <p:nvPr/>
        </p:nvSpPr>
        <p:spPr>
          <a:xfrm>
            <a:off x="0" y="0"/>
            <a:ext cx="9905999" cy="9325630"/>
          </a:xfrm>
          <a:prstGeom prst="rect">
            <a:avLst/>
          </a:prstGeom>
        </p:spPr>
        <p:txBody>
          <a:bodyPr wrap="square">
            <a:spAutoFit/>
          </a:bodyPr>
          <a:lstStyle/>
          <a:p>
            <a:pPr>
              <a:spcAft>
                <a:spcPts val="0"/>
              </a:spcAft>
            </a:pPr>
            <a:r>
              <a:rPr lang="nl-NL" sz="1200" b="1" dirty="0">
                <a:latin typeface="Arial" panose="020B0604020202020204" pitchFamily="34" charset="0"/>
                <a:ea typeface="Times New Roman" panose="02020603050405020304" pitchFamily="18" charset="0"/>
                <a:cs typeface="Times New Roman" panose="02020603050405020304" pitchFamily="18" charset="0"/>
              </a:rPr>
              <a:t>Bron 1</a:t>
            </a:r>
            <a:r>
              <a:rPr lang="nl-NL" sz="1200" dirty="0">
                <a:latin typeface="Arial" panose="020B0604020202020204" pitchFamily="34" charset="0"/>
                <a:ea typeface="Times New Roman" panose="02020603050405020304" pitchFamily="18" charset="0"/>
                <a:cs typeface="Times New Roman" panose="02020603050405020304" pitchFamily="18" charset="0"/>
              </a:rPr>
              <a:t>: Steve Jones en het einde van de menselijke evolutie.</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nl-NL" sz="1200" dirty="0">
                <a:latin typeface="Arial" panose="020B0604020202020204" pitchFamily="34" charset="0"/>
                <a:ea typeface="Times New Roman" panose="02020603050405020304" pitchFamily="18" charset="0"/>
                <a:cs typeface="Times New Roman" panose="02020603050405020304" pitchFamily="18" charset="0"/>
              </a:rPr>
              <a:t>Vraagstuk: Evolueert de mens nog wel nu hij zo verbonden is met niet levend materiaal als computers, implantaten etc.?</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nl-NL" sz="1200" dirty="0">
                <a:latin typeface="Arial" panose="020B0604020202020204" pitchFamily="34" charset="0"/>
                <a:ea typeface="Times New Roman" panose="02020603050405020304" pitchFamily="18" charset="0"/>
                <a:cs typeface="Times New Roman" panose="02020603050405020304" pitchFamily="18" charset="0"/>
              </a:rPr>
              <a:t> </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nl-NL" sz="1100" i="1" dirty="0">
                <a:latin typeface="Arial" panose="020B0604020202020204" pitchFamily="34" charset="0"/>
                <a:ea typeface="Times New Roman" panose="02020603050405020304" pitchFamily="18" charset="0"/>
                <a:cs typeface="Times New Roman" panose="02020603050405020304" pitchFamily="18" charset="0"/>
              </a:rPr>
              <a:t>(De schuingedrukte tekst is een introductie, om je een idee te geven waar tekst 1 over gaat. Voor het schrijven van je synthesetekst hoef je alleen de drie daarop volgende alinea’s te gebruiken).</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nl-NL" sz="1100" i="1" dirty="0">
                <a:latin typeface="Arial" panose="020B0604020202020204" pitchFamily="34" charset="0"/>
                <a:ea typeface="Times New Roman" panose="02020603050405020304" pitchFamily="18" charset="0"/>
                <a:cs typeface="Times New Roman" panose="02020603050405020304" pitchFamily="18" charset="0"/>
              </a:rPr>
              <a:t>Steve Jones is een geneticus (een wetenschapper die onderzoek doet naar genen en erfelijkheid) die het eens is met de algemeen aanvaarde theorie dat de mens de laatste 200.000 jaar geëvolueerd is uit andere soorten, maar ontkent dat de mens nu nog steeds evolueert. Jones is een bekend geneticus aan de universiteit van Londen met vele artikelen en boeken op zijn naam waaronder Genetica voor beginners en de Taal van genen. Jones is van mening dat culturele en technologische veranderingen in de moderne maatschappij hebben geleid tot het einde van de evolutie van de mens. In de volgende passages uit een lezing van 2008, geeft Jones zijn drie belangrijkste redenen waarom hij denkt dat de mens niet verder evolueert. Ik heb de tekststukjes uit het Engels voor je vertaald: </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nl-NL" sz="1200" dirty="0">
                <a:latin typeface="Arial" panose="020B0604020202020204" pitchFamily="34" charset="0"/>
                <a:ea typeface="Times New Roman" panose="02020603050405020304" pitchFamily="18" charset="0"/>
                <a:cs typeface="Times New Roman" panose="02020603050405020304" pitchFamily="18" charset="0"/>
              </a:rPr>
              <a:t> </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nl-NL" sz="2800" dirty="0">
                <a:highlight>
                  <a:srgbClr val="FFFF00"/>
                </a:highlight>
                <a:latin typeface="Arial" panose="020B0604020202020204" pitchFamily="34" charset="0"/>
                <a:ea typeface="Times New Roman" panose="02020603050405020304" pitchFamily="18" charset="0"/>
                <a:cs typeface="Times New Roman" panose="02020603050405020304" pitchFamily="18" charset="0"/>
              </a:rPr>
              <a:t>In vroegere tijden zou de helft van het aantal kinderen niet ouder zijn geworden dan 20 jaar. Heden ten dage overleeft 98 % van onze kinderen in de Westerse samenleving de 21 jaar. Onze levensverwachting is nu zo hoog dat als wij alle ongelukken en infectieziekten weten te voorkomen, onze levensverwachting met nog twee jaar omhooggaat. Natuurlijke selectie heeft niet langer de dood als handig middel tot haar beschikking.</a:t>
            </a:r>
            <a:endParaRPr lang="nl-NL" sz="2800" dirty="0">
              <a:highlight>
                <a:srgbClr val="FFFF00"/>
              </a:highlight>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nl-NL" sz="2800" dirty="0">
                <a:latin typeface="Arial" panose="020B0604020202020204" pitchFamily="34" charset="0"/>
                <a:ea typeface="Times New Roman" panose="02020603050405020304" pitchFamily="18" charset="0"/>
                <a:cs typeface="Times New Roman" panose="02020603050405020304" pitchFamily="18" charset="0"/>
              </a:rPr>
              <a:t> </a:t>
            </a:r>
            <a:endParaRPr lang="nl-NL" sz="2800" dirty="0">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nl-NL" sz="1200" dirty="0">
                <a:latin typeface="Arial" panose="020B0604020202020204" pitchFamily="34" charset="0"/>
                <a:ea typeface="Times New Roman" panose="02020603050405020304" pitchFamily="18" charset="0"/>
                <a:cs typeface="Times New Roman" panose="02020603050405020304" pitchFamily="18" charset="0"/>
              </a:rPr>
              <a:t>Mutaties nemen daarnaast ook af. Zeker, er is chemische en radioactieve vervuiling – maar een van de belangrijkste mutagene factoren, of te wel middelen om genetische veranderingen te veroorzaken, is de oudere man. Bij 	een 29 jaar oude man (de gemiddelde voortplantingsleeftijd in het Westen) zijn 	er ongeveer 300 celdelingen geweest tussen de spermacel die hem 	gecreëerd heeft en de spermacel die hij uiteindelijk zal doorgeven. Bij een 50-jarige vader hebben er meer dan 1000 celdelingen plaatsgevonden. Een afname in het aantal oudere vaders zal dus een groot effect hebben op de hoeveelheid mutaties in het sperma. Misschien verbazingwekkend, maar 	de leeftijd waarop men kinderen krijgt is naar beneden gegaan: de meeste 	mannen verwekken geen kinderen boven de 35 jaar. Minder oude vaders betekent dat er minder mutaties in hun sperma aanwezig zijn.</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nl-NL" sz="1200" dirty="0">
                <a:latin typeface="Arial" panose="020B0604020202020204" pitchFamily="34" charset="0"/>
                <a:ea typeface="Times New Roman" panose="02020603050405020304" pitchFamily="18" charset="0"/>
                <a:cs typeface="Times New Roman" panose="02020603050405020304" pitchFamily="18" charset="0"/>
              </a:rPr>
              <a:t> </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nl-NL" sz="1200" dirty="0">
                <a:latin typeface="Arial" panose="020B0604020202020204" pitchFamily="34" charset="0"/>
                <a:ea typeface="Times New Roman" panose="02020603050405020304" pitchFamily="18" charset="0"/>
                <a:cs typeface="Times New Roman" panose="02020603050405020304" pitchFamily="18" charset="0"/>
              </a:rPr>
              <a:t>Toeval is het derde ingrediënt van evolutie. De huidige mens heeft 10.000 keer meer gemeenschappelijk dan wij zouden moeten hebben als er geen landbouw door ons zou zijn uitgevonden. Zonder landbouw zou de totale menselijke populatie op aarde niet groter zijn dan een half miljoen. Kleine populaties kunnen door toevallige DNA-mutaties evolueren als zij door barrières als bv. gebergten van elkaar gescheiden zijn. Maar wereldwijd zijn heden ten dage alle menselijke populaties met elkaar verbonden en het gevolg daarvan is dat er weliswaar nog mutaties zijn, maar dat die meteen gemengd worden in één grote wereldomvattende populatie.</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nl-NL" sz="1100" dirty="0">
                <a:latin typeface="Arial" panose="020B0604020202020204" pitchFamily="34" charset="0"/>
                <a:ea typeface="Times New Roman" panose="02020603050405020304" pitchFamily="18" charset="0"/>
                <a:cs typeface="Times New Roman" panose="02020603050405020304" pitchFamily="18" charset="0"/>
              </a:rPr>
              <a:t> </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en-US" sz="1100" dirty="0" err="1">
                <a:latin typeface="Arial" panose="020B0604020202020204" pitchFamily="34" charset="0"/>
                <a:ea typeface="Times New Roman" panose="02020603050405020304" pitchFamily="18" charset="0"/>
                <a:cs typeface="Times New Roman" panose="02020603050405020304" pitchFamily="18" charset="0"/>
              </a:rPr>
              <a:t>Bron</a:t>
            </a:r>
            <a:r>
              <a:rPr lang="en-US" sz="1100" dirty="0">
                <a:latin typeface="Arial" panose="020B0604020202020204" pitchFamily="34" charset="0"/>
                <a:ea typeface="Times New Roman" panose="02020603050405020304" pitchFamily="18" charset="0"/>
                <a:cs typeface="Times New Roman" panose="02020603050405020304" pitchFamily="18" charset="0"/>
              </a:rPr>
              <a:t>: </a:t>
            </a:r>
            <a:r>
              <a:rPr lang="en-US" sz="1100" dirty="0" err="1">
                <a:latin typeface="Arial" panose="020B0604020202020204" pitchFamily="34" charset="0"/>
                <a:ea typeface="Times New Roman" panose="02020603050405020304" pitchFamily="18" charset="0"/>
                <a:cs typeface="Times New Roman" panose="02020603050405020304" pitchFamily="18" charset="0"/>
              </a:rPr>
              <a:t>Vrij</a:t>
            </a:r>
            <a:r>
              <a:rPr lang="en-US" sz="1100" dirty="0">
                <a:latin typeface="Arial" panose="020B0604020202020204" pitchFamily="34" charset="0"/>
                <a:ea typeface="Times New Roman" panose="02020603050405020304" pitchFamily="18" charset="0"/>
                <a:cs typeface="Times New Roman" panose="02020603050405020304" pitchFamily="18" charset="0"/>
              </a:rPr>
              <a:t> </a:t>
            </a:r>
            <a:r>
              <a:rPr lang="en-US" sz="1100" dirty="0" err="1">
                <a:latin typeface="Arial" panose="020B0604020202020204" pitchFamily="34" charset="0"/>
                <a:ea typeface="Times New Roman" panose="02020603050405020304" pitchFamily="18" charset="0"/>
                <a:cs typeface="Times New Roman" panose="02020603050405020304" pitchFamily="18" charset="0"/>
              </a:rPr>
              <a:t>naar</a:t>
            </a:r>
            <a:r>
              <a:rPr lang="en-US" sz="1100" dirty="0">
                <a:latin typeface="Arial" panose="020B0604020202020204" pitchFamily="34" charset="0"/>
                <a:ea typeface="Times New Roman" panose="02020603050405020304" pitchFamily="18" charset="0"/>
                <a:cs typeface="Times New Roman" panose="02020603050405020304" pitchFamily="18" charset="0"/>
              </a:rPr>
              <a:t> </a:t>
            </a:r>
            <a:r>
              <a:rPr lang="en-US" sz="1100" dirty="0" err="1">
                <a:latin typeface="Arial" panose="020B0604020202020204" pitchFamily="34" charset="0"/>
                <a:ea typeface="Times New Roman" panose="02020603050405020304" pitchFamily="18" charset="0"/>
                <a:cs typeface="Times New Roman" panose="02020603050405020304" pitchFamily="18" charset="0"/>
              </a:rPr>
              <a:t>Anonymus</a:t>
            </a:r>
            <a:r>
              <a:rPr lang="en-US" sz="1100" dirty="0">
                <a:latin typeface="Arial" panose="020B0604020202020204" pitchFamily="34" charset="0"/>
                <a:ea typeface="Times New Roman" panose="02020603050405020304" pitchFamily="18" charset="0"/>
                <a:cs typeface="Times New Roman" panose="02020603050405020304" pitchFamily="18" charset="0"/>
              </a:rPr>
              <a:t> from University College London (2008). Human Evolution is Over. </a:t>
            </a:r>
            <a:r>
              <a:rPr lang="en-US" sz="1100" i="1" dirty="0">
                <a:latin typeface="Arial" panose="020B0604020202020204" pitchFamily="34" charset="0"/>
                <a:ea typeface="Times New Roman" panose="02020603050405020304" pitchFamily="18" charset="0"/>
                <a:cs typeface="Times New Roman" panose="02020603050405020304" pitchFamily="18" charset="0"/>
              </a:rPr>
              <a:t>UCL Media relations,</a:t>
            </a:r>
            <a:r>
              <a:rPr lang="en-US" sz="1100" dirty="0">
                <a:latin typeface="Arial" panose="020B0604020202020204" pitchFamily="34" charset="0"/>
                <a:ea typeface="Times New Roman" panose="02020603050405020304" pitchFamily="18" charset="0"/>
                <a:cs typeface="Times New Roman" panose="02020603050405020304" pitchFamily="18" charset="0"/>
              </a:rPr>
              <a:t> October 7, 2008.</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nl-NL" sz="1200" dirty="0">
                <a:latin typeface="Arial" panose="020B0604020202020204" pitchFamily="34" charset="0"/>
                <a:ea typeface="Times New Roman" panose="02020603050405020304" pitchFamily="18" charset="0"/>
                <a:cs typeface="Times New Roman" panose="02020603050405020304" pitchFamily="18" charset="0"/>
              </a:rPr>
              <a:t>Je mag naar deze bron verwijzen als: (Jones, 2008).</a:t>
            </a:r>
            <a:endParaRPr lang="nl-NL" sz="1200" dirty="0">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nl-NL" sz="1000" dirty="0">
                <a:latin typeface="Calibri" panose="020F0502020204030204" pitchFamily="34" charset="0"/>
                <a:ea typeface="Times New Roman" panose="02020603050405020304" pitchFamily="18" charset="0"/>
                <a:cs typeface="Times New Roman" panose="02020603050405020304" pitchFamily="18" charset="0"/>
              </a:rPr>
              <a:t>Uitleg van je WON docent:</a:t>
            </a:r>
            <a:r>
              <a:rPr lang="nl-NL" sz="1200" dirty="0">
                <a:latin typeface="Arial" panose="020B0604020202020204" pitchFamily="34" charset="0"/>
                <a:ea typeface="Times New Roman" panose="02020603050405020304" pitchFamily="18" charset="0"/>
                <a:cs typeface="Times New Roman" panose="02020603050405020304" pitchFamily="18" charset="0"/>
              </a:rPr>
              <a:t> </a:t>
            </a:r>
            <a:r>
              <a:rPr lang="nl-NL" sz="1000" dirty="0">
                <a:latin typeface="Calibri" panose="020F0502020204030204" pitchFamily="34" charset="0"/>
                <a:ea typeface="Times New Roman" panose="02020603050405020304" pitchFamily="18" charset="0"/>
                <a:cs typeface="Times New Roman" panose="02020603050405020304" pitchFamily="18" charset="0"/>
              </a:rPr>
              <a:t>Elke keer als er een celdeling plaats vindt, komt het DNA even ‘bloot’ te liggen en dat doet de kans op mutaties, veranderingen in het DNA, toenemen. 	Mutaties kunnen weliswaar gunstig zijn voor het individu, maar ook ongunstig.</a:t>
            </a:r>
          </a:p>
        </p:txBody>
      </p:sp>
      <p:pic>
        <p:nvPicPr>
          <p:cNvPr id="5" name="Audio 4">
            <a:hlinkClick r:id="" action="ppaction://media"/>
            <a:extLst>
              <a:ext uri="{FF2B5EF4-FFF2-40B4-BE49-F238E27FC236}">
                <a16:creationId xmlns:a16="http://schemas.microsoft.com/office/drawing/2014/main" id="{55C0F6B6-B5D3-894C-8212-1B52BF4015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4088652510"/>
      </p:ext>
    </p:extLst>
  </p:cSld>
  <p:clrMapOvr>
    <a:masterClrMapping/>
  </p:clrMapOvr>
  <mc:AlternateContent xmlns:mc="http://schemas.openxmlformats.org/markup-compatibility/2006" xmlns:p14="http://schemas.microsoft.com/office/powerpoint/2010/main">
    <mc:Choice Requires="p14">
      <p:transition spd="slow" p14:dur="2000" advTm="36048"/>
    </mc:Choice>
    <mc:Fallback xmlns="">
      <p:transition spd="slow" advTm="360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907603E1-755E-024E-B79E-DADCF4599F95}"/>
              </a:ext>
            </a:extLst>
          </p:cNvPr>
          <p:cNvGraphicFramePr>
            <a:graphicFrameLocks noGrp="1"/>
          </p:cNvGraphicFramePr>
          <p:nvPr>
            <p:extLst>
              <p:ext uri="{D42A27DB-BD31-4B8C-83A1-F6EECF244321}">
                <p14:modId xmlns:p14="http://schemas.microsoft.com/office/powerpoint/2010/main" val="408527721"/>
              </p:ext>
            </p:extLst>
          </p:nvPr>
        </p:nvGraphicFramePr>
        <p:xfrm>
          <a:off x="392681" y="78855"/>
          <a:ext cx="8462682" cy="7691136"/>
        </p:xfrm>
        <a:graphic>
          <a:graphicData uri="http://schemas.openxmlformats.org/drawingml/2006/table">
            <a:tbl>
              <a:tblPr firstRow="1" firstCol="1" bandRow="1"/>
              <a:tblGrid>
                <a:gridCol w="4222800">
                  <a:extLst>
                    <a:ext uri="{9D8B030D-6E8A-4147-A177-3AD203B41FA5}">
                      <a16:colId xmlns:a16="http://schemas.microsoft.com/office/drawing/2014/main" val="3545950557"/>
                    </a:ext>
                  </a:extLst>
                </a:gridCol>
                <a:gridCol w="4239882">
                  <a:extLst>
                    <a:ext uri="{9D8B030D-6E8A-4147-A177-3AD203B41FA5}">
                      <a16:colId xmlns:a16="http://schemas.microsoft.com/office/drawing/2014/main" val="1245123059"/>
                    </a:ext>
                  </a:extLst>
                </a:gridCol>
              </a:tblGrid>
              <a:tr h="159488">
                <a:tc gridSpan="2">
                  <a:txBody>
                    <a:bodyPr/>
                    <a:lstStyle/>
                    <a:p>
                      <a:pPr algn="just">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Samenvatschema per auteur/bron</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nl-NL"/>
                    </a:p>
                  </a:txBody>
                  <a:tcPr/>
                </a:tc>
                <a:extLst>
                  <a:ext uri="{0D108BD9-81ED-4DB2-BD59-A6C34878D82A}">
                    <a16:rowId xmlns:a16="http://schemas.microsoft.com/office/drawing/2014/main" val="2991558734"/>
                  </a:ext>
                </a:extLst>
              </a:tr>
              <a:tr h="540439">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Bron /Auteur 1 Steve Jones</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niet meer</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Bron/Auteur 2 Chris </a:t>
                      </a:r>
                      <a:r>
                        <a:rPr lang="nl-NL" sz="1600" dirty="0" err="1">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Stringer</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nog wel</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4881152"/>
                  </a:ext>
                </a:extLst>
              </a:tr>
              <a:tr h="2015478">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1.</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r>
                        <a:rPr lang="nl-NL" sz="4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 + ?</a:t>
                      </a:r>
                      <a:endParaRPr lang="nl-NL" sz="4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Alinea.1.</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222130"/>
                  </a:ext>
                </a:extLst>
              </a:tr>
              <a:tr h="2392325">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2.</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rPr>
                        <a:t>Alinea 2</a:t>
                      </a: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7534850"/>
                  </a:ext>
                </a:extLst>
              </a:tr>
              <a:tr h="2392325">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3</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rPr>
                        <a:t>Alinea 3</a:t>
                      </a: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0395587"/>
                  </a:ext>
                </a:extLst>
              </a:tr>
            </a:tbl>
          </a:graphicData>
        </a:graphic>
      </p:graphicFrame>
      <p:sp>
        <p:nvSpPr>
          <p:cNvPr id="3" name="Rectangle 1">
            <a:extLst>
              <a:ext uri="{FF2B5EF4-FFF2-40B4-BE49-F238E27FC236}">
                <a16:creationId xmlns:a16="http://schemas.microsoft.com/office/drawing/2014/main" id="{4173BFC8-E58C-274E-8A5D-FBBFD56874F1}"/>
              </a:ext>
            </a:extLst>
          </p:cNvPr>
          <p:cNvSpPr>
            <a:spLocks noChangeArrowheads="1"/>
          </p:cNvSpPr>
          <p:nvPr/>
        </p:nvSpPr>
        <p:spPr bwMode="auto">
          <a:xfrm>
            <a:off x="3386138" y="170815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sp>
        <p:nvSpPr>
          <p:cNvPr id="6" name="Tekstvak 5">
            <a:extLst>
              <a:ext uri="{FF2B5EF4-FFF2-40B4-BE49-F238E27FC236}">
                <a16:creationId xmlns:a16="http://schemas.microsoft.com/office/drawing/2014/main" id="{7A999A51-32D3-754B-9C2E-C925C72FE5B6}"/>
              </a:ext>
            </a:extLst>
          </p:cNvPr>
          <p:cNvSpPr txBox="1"/>
          <p:nvPr/>
        </p:nvSpPr>
        <p:spPr>
          <a:xfrm>
            <a:off x="481263" y="2342147"/>
            <a:ext cx="3902094" cy="369332"/>
          </a:xfrm>
          <a:prstGeom prst="rect">
            <a:avLst/>
          </a:prstGeom>
          <a:noFill/>
        </p:spPr>
        <p:txBody>
          <a:bodyPr wrap="none" rtlCol="0">
            <a:spAutoFit/>
          </a:bodyPr>
          <a:lstStyle/>
          <a:p>
            <a:r>
              <a:rPr lang="nl-NL" b="1" dirty="0">
                <a:solidFill>
                  <a:schemeClr val="accent6"/>
                </a:solidFill>
              </a:rPr>
              <a:t>De mens wordt tegenwoordig best oud</a:t>
            </a:r>
          </a:p>
        </p:txBody>
      </p:sp>
      <p:pic>
        <p:nvPicPr>
          <p:cNvPr id="7" name="Audio 6">
            <a:hlinkClick r:id="" action="ppaction://media"/>
            <a:extLst>
              <a:ext uri="{FF2B5EF4-FFF2-40B4-BE49-F238E27FC236}">
                <a16:creationId xmlns:a16="http://schemas.microsoft.com/office/drawing/2014/main" id="{210513C1-AE2A-F343-ACC1-06AF74FCBD9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2311212569"/>
      </p:ext>
    </p:extLst>
  </p:cSld>
  <p:clrMapOvr>
    <a:masterClrMapping/>
  </p:clrMapOvr>
  <mc:AlternateContent xmlns:mc="http://schemas.openxmlformats.org/markup-compatibility/2006" xmlns:p14="http://schemas.microsoft.com/office/powerpoint/2010/main">
    <mc:Choice Requires="p14">
      <p:transition spd="slow" p14:dur="2000" advTm="17530"/>
    </mc:Choice>
    <mc:Fallback xmlns="">
      <p:transition spd="slow" advTm="17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907603E1-755E-024E-B79E-DADCF4599F95}"/>
              </a:ext>
            </a:extLst>
          </p:cNvPr>
          <p:cNvGraphicFramePr>
            <a:graphicFrameLocks noGrp="1"/>
          </p:cNvGraphicFramePr>
          <p:nvPr>
            <p:extLst>
              <p:ext uri="{D42A27DB-BD31-4B8C-83A1-F6EECF244321}">
                <p14:modId xmlns:p14="http://schemas.microsoft.com/office/powerpoint/2010/main" val="2499088370"/>
              </p:ext>
            </p:extLst>
          </p:nvPr>
        </p:nvGraphicFramePr>
        <p:xfrm>
          <a:off x="0" y="0"/>
          <a:ext cx="9906000" cy="8492126"/>
        </p:xfrm>
        <a:graphic>
          <a:graphicData uri="http://schemas.openxmlformats.org/drawingml/2006/table">
            <a:tbl>
              <a:tblPr firstRow="1" firstCol="1" bandRow="1"/>
              <a:tblGrid>
                <a:gridCol w="4977007">
                  <a:extLst>
                    <a:ext uri="{9D8B030D-6E8A-4147-A177-3AD203B41FA5}">
                      <a16:colId xmlns:a16="http://schemas.microsoft.com/office/drawing/2014/main" val="3545950557"/>
                    </a:ext>
                  </a:extLst>
                </a:gridCol>
                <a:gridCol w="4928993">
                  <a:extLst>
                    <a:ext uri="{9D8B030D-6E8A-4147-A177-3AD203B41FA5}">
                      <a16:colId xmlns:a16="http://schemas.microsoft.com/office/drawing/2014/main" val="1245123059"/>
                    </a:ext>
                  </a:extLst>
                </a:gridCol>
              </a:tblGrid>
              <a:tr h="159488">
                <a:tc gridSpan="2">
                  <a:txBody>
                    <a:bodyPr/>
                    <a:lstStyle/>
                    <a:p>
                      <a:pPr algn="just">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Samenvatschema per auteur/bron</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nl-NL"/>
                    </a:p>
                  </a:txBody>
                  <a:tcPr/>
                </a:tc>
                <a:extLst>
                  <a:ext uri="{0D108BD9-81ED-4DB2-BD59-A6C34878D82A}">
                    <a16:rowId xmlns:a16="http://schemas.microsoft.com/office/drawing/2014/main" val="2991558734"/>
                  </a:ext>
                </a:extLst>
              </a:tr>
              <a:tr h="540439">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Bron /Auteur 1 Steve Jones</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niet meer</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Bron/Auteur 2 Chris </a:t>
                      </a:r>
                      <a:r>
                        <a:rPr lang="nl-NL" sz="1600" dirty="0" err="1">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Stringer</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nog wel</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4881152"/>
                  </a:ext>
                </a:extLst>
              </a:tr>
              <a:tr h="2816468">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1.</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endPar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Alinea.1.</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222130"/>
                  </a:ext>
                </a:extLst>
              </a:tr>
              <a:tr h="2392325">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2.</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rPr>
                        <a:t>Alinea 2</a:t>
                      </a: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7534850"/>
                  </a:ext>
                </a:extLst>
              </a:tr>
              <a:tr h="2392325">
                <a:tc>
                  <a:txBody>
                    <a:bodyPr/>
                    <a:lstStyle/>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3</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6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600" dirty="0">
                          <a:solidFill>
                            <a:srgbClr val="000000"/>
                          </a:solidFill>
                          <a:effectLst/>
                          <a:latin typeface="Helvetica" pitchFamily="2" charset="0"/>
                          <a:ea typeface="Arial Unicode MS" panose="020B0604020202020204" pitchFamily="34" charset="-128"/>
                          <a:cs typeface="Arial Unicode MS" panose="020B0604020202020204" pitchFamily="34" charset="-128"/>
                        </a:rPr>
                        <a:t>Alinea 3</a:t>
                      </a: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0395587"/>
                  </a:ext>
                </a:extLst>
              </a:tr>
            </a:tbl>
          </a:graphicData>
        </a:graphic>
      </p:graphicFrame>
      <p:sp>
        <p:nvSpPr>
          <p:cNvPr id="3" name="Rectangle 1">
            <a:extLst>
              <a:ext uri="{FF2B5EF4-FFF2-40B4-BE49-F238E27FC236}">
                <a16:creationId xmlns:a16="http://schemas.microsoft.com/office/drawing/2014/main" id="{4173BFC8-E58C-274E-8A5D-FBBFD56874F1}"/>
              </a:ext>
            </a:extLst>
          </p:cNvPr>
          <p:cNvSpPr>
            <a:spLocks noChangeArrowheads="1"/>
          </p:cNvSpPr>
          <p:nvPr/>
        </p:nvSpPr>
        <p:spPr bwMode="auto">
          <a:xfrm>
            <a:off x="3386138" y="170815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sp>
        <p:nvSpPr>
          <p:cNvPr id="8" name="Tekstvak 7">
            <a:extLst>
              <a:ext uri="{FF2B5EF4-FFF2-40B4-BE49-F238E27FC236}">
                <a16:creationId xmlns:a16="http://schemas.microsoft.com/office/drawing/2014/main" id="{05E6723E-19C2-2541-A555-1D1D5AD422B6}"/>
              </a:ext>
            </a:extLst>
          </p:cNvPr>
          <p:cNvSpPr txBox="1"/>
          <p:nvPr/>
        </p:nvSpPr>
        <p:spPr>
          <a:xfrm>
            <a:off x="179678" y="1225235"/>
            <a:ext cx="4327980" cy="400110"/>
          </a:xfrm>
          <a:prstGeom prst="rect">
            <a:avLst/>
          </a:prstGeom>
          <a:noFill/>
        </p:spPr>
        <p:txBody>
          <a:bodyPr wrap="none" rtlCol="0">
            <a:spAutoFit/>
          </a:bodyPr>
          <a:lstStyle/>
          <a:p>
            <a:r>
              <a:rPr lang="nl-NL" sz="2000" b="1" dirty="0">
                <a:solidFill>
                  <a:schemeClr val="accent6"/>
                </a:solidFill>
              </a:rPr>
              <a:t>De mens wordt tegenwoordig best oud</a:t>
            </a:r>
          </a:p>
        </p:txBody>
      </p:sp>
      <p:sp>
        <p:nvSpPr>
          <p:cNvPr id="9" name="Tekstvak 8">
            <a:extLst>
              <a:ext uri="{FF2B5EF4-FFF2-40B4-BE49-F238E27FC236}">
                <a16:creationId xmlns:a16="http://schemas.microsoft.com/office/drawing/2014/main" id="{49F27CA3-2A84-6641-9011-D8BAB802C1B9}"/>
              </a:ext>
            </a:extLst>
          </p:cNvPr>
          <p:cNvSpPr txBox="1"/>
          <p:nvPr/>
        </p:nvSpPr>
        <p:spPr>
          <a:xfrm>
            <a:off x="179678" y="1931642"/>
            <a:ext cx="3671518" cy="400110"/>
          </a:xfrm>
          <a:prstGeom prst="rect">
            <a:avLst/>
          </a:prstGeom>
          <a:noFill/>
        </p:spPr>
        <p:txBody>
          <a:bodyPr wrap="none" rtlCol="0">
            <a:spAutoFit/>
          </a:bodyPr>
          <a:lstStyle/>
          <a:p>
            <a:r>
              <a:rPr lang="nl-NL" sz="2000" b="1" dirty="0">
                <a:solidFill>
                  <a:schemeClr val="accent6"/>
                </a:solidFill>
              </a:rPr>
              <a:t>Nauwelijks strijd om het bestaan</a:t>
            </a:r>
          </a:p>
        </p:txBody>
      </p:sp>
      <p:sp>
        <p:nvSpPr>
          <p:cNvPr id="10" name="Tekstvak 9">
            <a:extLst>
              <a:ext uri="{FF2B5EF4-FFF2-40B4-BE49-F238E27FC236}">
                <a16:creationId xmlns:a16="http://schemas.microsoft.com/office/drawing/2014/main" id="{FA412158-09CB-AE45-8DA9-DE1FDCE85766}"/>
              </a:ext>
            </a:extLst>
          </p:cNvPr>
          <p:cNvSpPr txBox="1"/>
          <p:nvPr/>
        </p:nvSpPr>
        <p:spPr>
          <a:xfrm>
            <a:off x="179678" y="2795305"/>
            <a:ext cx="3859967" cy="400110"/>
          </a:xfrm>
          <a:prstGeom prst="rect">
            <a:avLst/>
          </a:prstGeom>
          <a:noFill/>
        </p:spPr>
        <p:txBody>
          <a:bodyPr wrap="none" rtlCol="0">
            <a:spAutoFit/>
          </a:bodyPr>
          <a:lstStyle/>
          <a:p>
            <a:r>
              <a:rPr lang="nl-NL" sz="2000" b="1" dirty="0">
                <a:solidFill>
                  <a:schemeClr val="accent6"/>
                </a:solidFill>
              </a:rPr>
              <a:t>Mens wordt niet weg geselecteerd</a:t>
            </a:r>
          </a:p>
        </p:txBody>
      </p:sp>
      <p:pic>
        <p:nvPicPr>
          <p:cNvPr id="6" name="Audio 5">
            <a:hlinkClick r:id="" action="ppaction://media"/>
            <a:extLst>
              <a:ext uri="{FF2B5EF4-FFF2-40B4-BE49-F238E27FC236}">
                <a16:creationId xmlns:a16="http://schemas.microsoft.com/office/drawing/2014/main" id="{47B3294B-F792-C647-B3E7-F357C31A939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425849129"/>
      </p:ext>
    </p:extLst>
  </p:cSld>
  <p:clrMapOvr>
    <a:masterClrMapping/>
  </p:clrMapOvr>
  <mc:AlternateContent xmlns:mc="http://schemas.openxmlformats.org/markup-compatibility/2006" xmlns:p14="http://schemas.microsoft.com/office/powerpoint/2010/main">
    <mc:Choice Requires="p14">
      <p:transition spd="slow" p14:dur="2000" advTm="18130"/>
    </mc:Choice>
    <mc:Fallback xmlns="">
      <p:transition spd="slow" advTm="181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F278655E-51F8-8642-BD08-2ED27B96AB84}"/>
              </a:ext>
            </a:extLst>
          </p:cNvPr>
          <p:cNvPicPr>
            <a:picLocks noChangeAspect="1"/>
          </p:cNvPicPr>
          <p:nvPr/>
        </p:nvPicPr>
        <p:blipFill>
          <a:blip r:embed="rId6"/>
          <a:stretch>
            <a:fillRect/>
          </a:stretch>
        </p:blipFill>
        <p:spPr>
          <a:xfrm>
            <a:off x="212271" y="293914"/>
            <a:ext cx="9552215" cy="6011636"/>
          </a:xfrm>
          <a:prstGeom prst="rect">
            <a:avLst/>
          </a:prstGeom>
        </p:spPr>
      </p:pic>
      <p:sp>
        <p:nvSpPr>
          <p:cNvPr id="5" name="Tekstvak 4">
            <a:extLst>
              <a:ext uri="{FF2B5EF4-FFF2-40B4-BE49-F238E27FC236}">
                <a16:creationId xmlns:a16="http://schemas.microsoft.com/office/drawing/2014/main" id="{C8977902-967C-4E40-9851-B3AB5AB9072E}"/>
              </a:ext>
            </a:extLst>
          </p:cNvPr>
          <p:cNvSpPr txBox="1"/>
          <p:nvPr/>
        </p:nvSpPr>
        <p:spPr>
          <a:xfrm>
            <a:off x="2344978" y="4471373"/>
            <a:ext cx="5216043" cy="523220"/>
          </a:xfrm>
          <a:prstGeom prst="rect">
            <a:avLst/>
          </a:prstGeom>
          <a:noFill/>
        </p:spPr>
        <p:txBody>
          <a:bodyPr wrap="none" rtlCol="0">
            <a:spAutoFit/>
          </a:bodyPr>
          <a:lstStyle/>
          <a:p>
            <a:r>
              <a:rPr lang="nl-NL" sz="2800" b="1" dirty="0">
                <a:solidFill>
                  <a:schemeClr val="accent1"/>
                </a:solidFill>
              </a:rPr>
              <a:t>Mens gaat niet meer zo snel dood</a:t>
            </a:r>
          </a:p>
        </p:txBody>
      </p:sp>
      <p:sp>
        <p:nvSpPr>
          <p:cNvPr id="6" name="Tekstvak 5">
            <a:extLst>
              <a:ext uri="{FF2B5EF4-FFF2-40B4-BE49-F238E27FC236}">
                <a16:creationId xmlns:a16="http://schemas.microsoft.com/office/drawing/2014/main" id="{DC6053F2-A94D-3642-929D-6D9241BEE399}"/>
              </a:ext>
            </a:extLst>
          </p:cNvPr>
          <p:cNvSpPr txBox="1"/>
          <p:nvPr/>
        </p:nvSpPr>
        <p:spPr>
          <a:xfrm>
            <a:off x="2344978" y="5486400"/>
            <a:ext cx="2501006" cy="523220"/>
          </a:xfrm>
          <a:prstGeom prst="rect">
            <a:avLst/>
          </a:prstGeom>
          <a:noFill/>
        </p:spPr>
        <p:txBody>
          <a:bodyPr wrap="none" rtlCol="0">
            <a:spAutoFit/>
          </a:bodyPr>
          <a:lstStyle/>
          <a:p>
            <a:r>
              <a:rPr lang="nl-NL" sz="2800" b="1" dirty="0">
                <a:solidFill>
                  <a:schemeClr val="accent1"/>
                </a:solidFill>
              </a:rPr>
              <a:t>Minder selectie</a:t>
            </a:r>
          </a:p>
        </p:txBody>
      </p:sp>
      <p:pic>
        <p:nvPicPr>
          <p:cNvPr id="7" name="Audio 6">
            <a:hlinkClick r:id="" action="ppaction://media"/>
            <a:extLst>
              <a:ext uri="{FF2B5EF4-FFF2-40B4-BE49-F238E27FC236}">
                <a16:creationId xmlns:a16="http://schemas.microsoft.com/office/drawing/2014/main" id="{8A56C118-9876-9346-A510-A3EA332B702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2432715248"/>
      </p:ext>
    </p:extLst>
  </p:cSld>
  <p:clrMapOvr>
    <a:masterClrMapping/>
  </p:clrMapOvr>
  <mc:AlternateContent xmlns:mc="http://schemas.openxmlformats.org/markup-compatibility/2006" xmlns:p14="http://schemas.microsoft.com/office/powerpoint/2010/main">
    <mc:Choice Requires="p14">
      <p:transition spd="slow" p14:dur="2000" advTm="28425"/>
    </mc:Choice>
    <mc:Fallback xmlns="">
      <p:transition spd="slow" advTm="284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7"/>
                </p:tgtEl>
              </p:cMediaNode>
            </p:audio>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907603E1-755E-024E-B79E-DADCF4599F95}"/>
              </a:ext>
            </a:extLst>
          </p:cNvPr>
          <p:cNvGraphicFramePr>
            <a:graphicFrameLocks noGrp="1"/>
          </p:cNvGraphicFramePr>
          <p:nvPr>
            <p:extLst>
              <p:ext uri="{D42A27DB-BD31-4B8C-83A1-F6EECF244321}">
                <p14:modId xmlns:p14="http://schemas.microsoft.com/office/powerpoint/2010/main" val="2544576564"/>
              </p:ext>
            </p:extLst>
          </p:nvPr>
        </p:nvGraphicFramePr>
        <p:xfrm>
          <a:off x="394447" y="0"/>
          <a:ext cx="8462682" cy="9744738"/>
        </p:xfrm>
        <a:graphic>
          <a:graphicData uri="http://schemas.openxmlformats.org/drawingml/2006/table">
            <a:tbl>
              <a:tblPr firstRow="1" firstCol="1" bandRow="1"/>
              <a:tblGrid>
                <a:gridCol w="4354016">
                  <a:extLst>
                    <a:ext uri="{9D8B030D-6E8A-4147-A177-3AD203B41FA5}">
                      <a16:colId xmlns:a16="http://schemas.microsoft.com/office/drawing/2014/main" val="3545950557"/>
                    </a:ext>
                  </a:extLst>
                </a:gridCol>
                <a:gridCol w="4108666">
                  <a:extLst>
                    <a:ext uri="{9D8B030D-6E8A-4147-A177-3AD203B41FA5}">
                      <a16:colId xmlns:a16="http://schemas.microsoft.com/office/drawing/2014/main" val="1245123059"/>
                    </a:ext>
                  </a:extLst>
                </a:gridCol>
              </a:tblGrid>
              <a:tr h="159488">
                <a:tc gridSpan="2">
                  <a:txBody>
                    <a:bodyPr/>
                    <a:lstStyle/>
                    <a:p>
                      <a:pPr algn="just">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Samenvatschema per auteur/bron</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nl-NL"/>
                    </a:p>
                  </a:txBody>
                  <a:tcPr/>
                </a:tc>
                <a:extLst>
                  <a:ext uri="{0D108BD9-81ED-4DB2-BD59-A6C34878D82A}">
                    <a16:rowId xmlns:a16="http://schemas.microsoft.com/office/drawing/2014/main" val="2991558734"/>
                  </a:ext>
                </a:extLst>
              </a:tr>
              <a:tr h="637954">
                <a:tc>
                  <a:txBody>
                    <a:bodyPr/>
                    <a:lstStyle/>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Tekst 1. Steve Jones:</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niet meer</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Tekst 2. Chris </a:t>
                      </a:r>
                      <a:r>
                        <a:rPr lang="nl-NL" sz="1400" dirty="0" err="1">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Stringer</a:t>
                      </a: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nog wel</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4881152"/>
                  </a:ext>
                </a:extLst>
              </a:tr>
              <a:tr h="1608110">
                <a:tc>
                  <a:txBody>
                    <a:bodyPr/>
                    <a:lstStyle/>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r>
                        <a:rPr lang="nl-NL" sz="2800" dirty="0">
                          <a:solidFill>
                            <a:schemeClr val="accent1"/>
                          </a:solidFill>
                          <a:effectLst/>
                          <a:latin typeface="Arial" panose="020B0604020202020204" pitchFamily="34" charset="0"/>
                          <a:ea typeface="Arial Unicode MS" panose="020B0604020202020204" pitchFamily="34" charset="-128"/>
                          <a:cs typeface="Arial Unicode MS" panose="020B0604020202020204" pitchFamily="34" charset="-128"/>
                        </a:rPr>
                        <a:t>Geen natuurlijke selectie meer.</a:t>
                      </a:r>
                    </a:p>
                    <a:p>
                      <a:pPr>
                        <a:spcAft>
                          <a:spcPts val="0"/>
                        </a:spcAft>
                      </a:pPr>
                      <a:endParaRPr lang="nl-NL" sz="2800" dirty="0">
                        <a:solidFill>
                          <a:schemeClr val="accent1"/>
                        </a:solidFill>
                        <a:effectLst/>
                        <a:latin typeface="Arial" panose="020B0604020202020204" pitchFamily="34" charset="0"/>
                        <a:ea typeface="Arial Unicode MS" panose="020B0604020202020204" pitchFamily="34" charset="-128"/>
                        <a:cs typeface="Arial Unicode MS" panose="020B0604020202020204" pitchFamily="34" charset="-128"/>
                      </a:endParaRPr>
                    </a:p>
                    <a:p>
                      <a:pPr marL="457200" indent="-457200">
                        <a:spcAft>
                          <a:spcPts val="0"/>
                        </a:spcAft>
                        <a:buFont typeface="Arial" panose="020B0604020202020204" pitchFamily="34" charset="0"/>
                        <a:buChar char="•"/>
                      </a:pPr>
                      <a:endPar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2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28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222130"/>
                  </a:ext>
                </a:extLst>
              </a:tr>
              <a:tr h="2392325">
                <a:tc>
                  <a:txBody>
                    <a:bodyPr/>
                    <a:lstStyle/>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2.</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Al.2.</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7534850"/>
                  </a:ext>
                </a:extLst>
              </a:tr>
              <a:tr h="2392325">
                <a:tc>
                  <a:txBody>
                    <a:bodyPr/>
                    <a:lstStyle/>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Al.3.</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3.</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0395587"/>
                  </a:ext>
                </a:extLst>
              </a:tr>
            </a:tbl>
          </a:graphicData>
        </a:graphic>
      </p:graphicFrame>
      <p:sp>
        <p:nvSpPr>
          <p:cNvPr id="3" name="Rectangle 1">
            <a:extLst>
              <a:ext uri="{FF2B5EF4-FFF2-40B4-BE49-F238E27FC236}">
                <a16:creationId xmlns:a16="http://schemas.microsoft.com/office/drawing/2014/main" id="{4173BFC8-E58C-274E-8A5D-FBBFD56874F1}"/>
              </a:ext>
            </a:extLst>
          </p:cNvPr>
          <p:cNvSpPr>
            <a:spLocks noChangeArrowheads="1"/>
          </p:cNvSpPr>
          <p:nvPr/>
        </p:nvSpPr>
        <p:spPr bwMode="auto">
          <a:xfrm>
            <a:off x="3386138" y="170815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sp>
        <p:nvSpPr>
          <p:cNvPr id="6" name="Tekstvak 5">
            <a:extLst>
              <a:ext uri="{FF2B5EF4-FFF2-40B4-BE49-F238E27FC236}">
                <a16:creationId xmlns:a16="http://schemas.microsoft.com/office/drawing/2014/main" id="{F7C51166-A1C9-6E4C-A460-3AE96CBE0315}"/>
              </a:ext>
            </a:extLst>
          </p:cNvPr>
          <p:cNvSpPr txBox="1"/>
          <p:nvPr/>
        </p:nvSpPr>
        <p:spPr>
          <a:xfrm>
            <a:off x="343981" y="2414351"/>
            <a:ext cx="4435894" cy="369332"/>
          </a:xfrm>
          <a:prstGeom prst="rect">
            <a:avLst/>
          </a:prstGeom>
          <a:noFill/>
        </p:spPr>
        <p:txBody>
          <a:bodyPr wrap="none" rtlCol="0">
            <a:spAutoFit/>
          </a:bodyPr>
          <a:lstStyle/>
          <a:p>
            <a:pPr marL="285750" indent="-285750">
              <a:spcAft>
                <a:spcPts val="0"/>
              </a:spcAft>
              <a:buFont typeface="Arial" panose="020B0604020202020204" pitchFamily="34" charset="0"/>
              <a:buChar char="•"/>
            </a:pPr>
            <a:r>
              <a:rPr lang="nl-NL" dirty="0">
                <a:solidFill>
                  <a:schemeClr val="accent6"/>
                </a:solidFill>
                <a:latin typeface="Arial" panose="020B0604020202020204" pitchFamily="34" charset="0"/>
                <a:ea typeface="Arial Unicode MS" panose="020B0604020202020204" pitchFamily="34" charset="-128"/>
                <a:cs typeface="Arial Unicode MS" panose="020B0604020202020204" pitchFamily="34" charset="-128"/>
              </a:rPr>
              <a:t>Voorkomen van ziekten en ongelukken</a:t>
            </a:r>
          </a:p>
        </p:txBody>
      </p:sp>
      <p:sp>
        <p:nvSpPr>
          <p:cNvPr id="7" name="Tekstvak 6">
            <a:extLst>
              <a:ext uri="{FF2B5EF4-FFF2-40B4-BE49-F238E27FC236}">
                <a16:creationId xmlns:a16="http://schemas.microsoft.com/office/drawing/2014/main" id="{93FAB7FC-FA3A-7640-9C12-9311B0F5C682}"/>
              </a:ext>
            </a:extLst>
          </p:cNvPr>
          <p:cNvSpPr txBox="1"/>
          <p:nvPr/>
        </p:nvSpPr>
        <p:spPr>
          <a:xfrm>
            <a:off x="343981" y="3058152"/>
            <a:ext cx="3528993" cy="646331"/>
          </a:xfrm>
          <a:prstGeom prst="rect">
            <a:avLst/>
          </a:prstGeom>
          <a:noFill/>
        </p:spPr>
        <p:txBody>
          <a:bodyPr wrap="square" rtlCol="0">
            <a:spAutoFit/>
          </a:bodyPr>
          <a:lstStyle/>
          <a:p>
            <a:pPr marL="285750" indent="-285750">
              <a:buFont typeface="Arial" panose="020B0604020202020204" pitchFamily="34" charset="0"/>
              <a:buChar char="•"/>
            </a:pPr>
            <a:r>
              <a:rPr lang="nl-NL" dirty="0">
                <a:solidFill>
                  <a:schemeClr val="accent6"/>
                </a:solidFill>
                <a:latin typeface="Arial" panose="020B0604020202020204" pitchFamily="34" charset="0"/>
                <a:ea typeface="Arial Unicode MS" panose="020B0604020202020204" pitchFamily="34" charset="-128"/>
                <a:cs typeface="Arial Unicode MS" panose="020B0604020202020204" pitchFamily="34" charset="-128"/>
              </a:rPr>
              <a:t>De mens wordt steeds ouder, </a:t>
            </a:r>
          </a:p>
          <a:p>
            <a:endParaRPr lang="nl-NL" dirty="0"/>
          </a:p>
        </p:txBody>
      </p:sp>
      <p:pic>
        <p:nvPicPr>
          <p:cNvPr id="11" name="Audio 10">
            <a:hlinkClick r:id="" action="ppaction://media"/>
            <a:extLst>
              <a:ext uri="{FF2B5EF4-FFF2-40B4-BE49-F238E27FC236}">
                <a16:creationId xmlns:a16="http://schemas.microsoft.com/office/drawing/2014/main" id="{024E2049-5EF0-FB41-BB52-21A5389DC6C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3084693436"/>
      </p:ext>
    </p:extLst>
  </p:cSld>
  <p:clrMapOvr>
    <a:masterClrMapping/>
  </p:clrMapOvr>
  <mc:AlternateContent xmlns:mc="http://schemas.openxmlformats.org/markup-compatibility/2006" xmlns:p14="http://schemas.microsoft.com/office/powerpoint/2010/main">
    <mc:Choice Requires="p14">
      <p:transition spd="slow" p14:dur="2000" advTm="36613"/>
    </mc:Choice>
    <mc:Fallback xmlns="">
      <p:transition spd="slow" advTm="36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11"/>
                </p:tgtEl>
              </p:cMediaNode>
            </p:audio>
          </p:childTnLst>
        </p:cTn>
      </p:par>
    </p:tnLst>
    <p:bldLst>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4A684A9D-2503-0C43-8ECD-972AB23AFCEF}"/>
              </a:ext>
            </a:extLst>
          </p:cNvPr>
          <p:cNvPicPr>
            <a:picLocks noChangeAspect="1"/>
          </p:cNvPicPr>
          <p:nvPr/>
        </p:nvPicPr>
        <p:blipFill>
          <a:blip r:embed="rId5"/>
          <a:stretch>
            <a:fillRect/>
          </a:stretch>
        </p:blipFill>
        <p:spPr>
          <a:xfrm>
            <a:off x="0" y="448888"/>
            <a:ext cx="9906000" cy="6857999"/>
          </a:xfrm>
          <a:prstGeom prst="rect">
            <a:avLst/>
          </a:prstGeom>
        </p:spPr>
      </p:pic>
      <p:pic>
        <p:nvPicPr>
          <p:cNvPr id="6" name="Audio 5">
            <a:hlinkClick r:id="" action="ppaction://media"/>
            <a:extLst>
              <a:ext uri="{FF2B5EF4-FFF2-40B4-BE49-F238E27FC236}">
                <a16:creationId xmlns:a16="http://schemas.microsoft.com/office/drawing/2014/main" id="{1FBB52FB-B67C-8846-A92F-D16DEBDDCD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2057528625"/>
      </p:ext>
    </p:extLst>
  </p:cSld>
  <p:clrMapOvr>
    <a:masterClrMapping/>
  </p:clrMapOvr>
  <mc:AlternateContent xmlns:mc="http://schemas.openxmlformats.org/markup-compatibility/2006" xmlns:p14="http://schemas.microsoft.com/office/powerpoint/2010/main">
    <mc:Choice Requires="p14">
      <p:transition spd="slow" p14:dur="2000" advTm="19776"/>
    </mc:Choice>
    <mc:Fallback xmlns="">
      <p:transition spd="slow" advTm="19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907603E1-755E-024E-B79E-DADCF4599F95}"/>
              </a:ext>
            </a:extLst>
          </p:cNvPr>
          <p:cNvGraphicFramePr>
            <a:graphicFrameLocks noGrp="1"/>
          </p:cNvGraphicFramePr>
          <p:nvPr>
            <p:extLst>
              <p:ext uri="{D42A27DB-BD31-4B8C-83A1-F6EECF244321}">
                <p14:modId xmlns:p14="http://schemas.microsoft.com/office/powerpoint/2010/main" val="3931343472"/>
              </p:ext>
            </p:extLst>
          </p:nvPr>
        </p:nvGraphicFramePr>
        <p:xfrm>
          <a:off x="394447" y="0"/>
          <a:ext cx="8462682" cy="11664978"/>
        </p:xfrm>
        <a:graphic>
          <a:graphicData uri="http://schemas.openxmlformats.org/drawingml/2006/table">
            <a:tbl>
              <a:tblPr firstRow="1" firstCol="1" bandRow="1"/>
              <a:tblGrid>
                <a:gridCol w="4222800">
                  <a:extLst>
                    <a:ext uri="{9D8B030D-6E8A-4147-A177-3AD203B41FA5}">
                      <a16:colId xmlns:a16="http://schemas.microsoft.com/office/drawing/2014/main" val="3545950557"/>
                    </a:ext>
                  </a:extLst>
                </a:gridCol>
                <a:gridCol w="4239882">
                  <a:extLst>
                    <a:ext uri="{9D8B030D-6E8A-4147-A177-3AD203B41FA5}">
                      <a16:colId xmlns:a16="http://schemas.microsoft.com/office/drawing/2014/main" val="1245123059"/>
                    </a:ext>
                  </a:extLst>
                </a:gridCol>
              </a:tblGrid>
              <a:tr h="159488">
                <a:tc gridSpan="2">
                  <a:txBody>
                    <a:bodyPr/>
                    <a:lstStyle/>
                    <a:p>
                      <a:pPr algn="just">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Samenvatschema per auteur/bron</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nl-NL"/>
                    </a:p>
                  </a:txBody>
                  <a:tcPr/>
                </a:tc>
                <a:extLst>
                  <a:ext uri="{0D108BD9-81ED-4DB2-BD59-A6C34878D82A}">
                    <a16:rowId xmlns:a16="http://schemas.microsoft.com/office/drawing/2014/main" val="2991558734"/>
                  </a:ext>
                </a:extLst>
              </a:tr>
              <a:tr h="637954">
                <a:tc>
                  <a:txBody>
                    <a:bodyPr/>
                    <a:lstStyle/>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Tekst 1. Steve Jones:</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niet meer</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Tekst 2. Chris </a:t>
                      </a:r>
                      <a:r>
                        <a:rPr lang="nl-NL" sz="1400" dirty="0" err="1">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Stringer</a:t>
                      </a: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Stelling: De mens evolueert nog wel</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lgn="just">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4881152"/>
                  </a:ext>
                </a:extLst>
              </a:tr>
              <a:tr h="1275907">
                <a:tc>
                  <a:txBody>
                    <a:bodyPr/>
                    <a:lstStyle/>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r>
                        <a:rPr lang="nl-NL" sz="3200" dirty="0">
                          <a:solidFill>
                            <a:schemeClr val="accent1"/>
                          </a:solidFill>
                          <a:effectLst/>
                          <a:latin typeface="Arial" panose="020B0604020202020204" pitchFamily="34" charset="0"/>
                          <a:ea typeface="Arial Unicode MS" panose="020B0604020202020204" pitchFamily="34" charset="-128"/>
                          <a:cs typeface="Arial Unicode MS" panose="020B0604020202020204" pitchFamily="34" charset="-128"/>
                        </a:rPr>
                        <a:t>Geen natuurlijke selectie meer.</a:t>
                      </a:r>
                    </a:p>
                    <a:p>
                      <a:pPr>
                        <a:spcAft>
                          <a:spcPts val="0"/>
                        </a:spcAft>
                      </a:pPr>
                      <a:endParaRPr lang="nl-NL" sz="2800" dirty="0">
                        <a:solidFill>
                          <a:schemeClr val="accent1"/>
                        </a:solidFill>
                        <a:effectLst/>
                        <a:latin typeface="Arial" panose="020B0604020202020204" pitchFamily="34" charset="0"/>
                        <a:ea typeface="Arial Unicode MS" panose="020B0604020202020204" pitchFamily="34" charset="-128"/>
                        <a:cs typeface="Arial Unicode MS" panose="020B0604020202020204" pitchFamily="34" charset="-128"/>
                      </a:endParaRPr>
                    </a:p>
                    <a:p>
                      <a:pPr marL="457200" indent="-457200">
                        <a:spcAft>
                          <a:spcPts val="0"/>
                        </a:spcAft>
                        <a:buFont typeface="Arial" panose="020B0604020202020204" pitchFamily="34" charset="0"/>
                        <a:buChar char="•"/>
                      </a:pPr>
                      <a:r>
                        <a:rPr lang="nl-NL" sz="2800" dirty="0">
                          <a:solidFill>
                            <a:schemeClr val="accent6"/>
                          </a:solidFill>
                          <a:effectLst/>
                          <a:latin typeface="Arial" panose="020B0604020202020204" pitchFamily="34" charset="0"/>
                          <a:ea typeface="Arial Unicode MS" panose="020B0604020202020204" pitchFamily="34" charset="-128"/>
                          <a:cs typeface="Arial Unicode MS" panose="020B0604020202020204" pitchFamily="34" charset="-128"/>
                        </a:rPr>
                        <a:t>Verdwijnen van ziekten en ongelukken</a:t>
                      </a:r>
                    </a:p>
                    <a:p>
                      <a:pPr marL="457200" indent="-457200">
                        <a:spcAft>
                          <a:spcPts val="0"/>
                        </a:spcAft>
                        <a:buFont typeface="Arial" panose="020B0604020202020204" pitchFamily="34" charset="0"/>
                        <a:buChar char="•"/>
                      </a:pPr>
                      <a:endPar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marL="457200" indent="-457200">
                        <a:spcAft>
                          <a:spcPts val="0"/>
                        </a:spcAft>
                        <a:buFont typeface="Arial" panose="020B0604020202020204" pitchFamily="34" charset="0"/>
                        <a:buChar char="•"/>
                      </a:pPr>
                      <a:r>
                        <a:rPr lang="nl-NL" sz="2800" dirty="0">
                          <a:solidFill>
                            <a:schemeClr val="accent6"/>
                          </a:solidFill>
                          <a:effectLst/>
                          <a:latin typeface="Arial" panose="020B0604020202020204" pitchFamily="34" charset="0"/>
                          <a:ea typeface="Arial Unicode MS" panose="020B0604020202020204" pitchFamily="34" charset="-128"/>
                          <a:cs typeface="Arial Unicode MS" panose="020B0604020202020204" pitchFamily="34" charset="-128"/>
                        </a:rPr>
                        <a:t>De mens wordt steeds ouder, </a:t>
                      </a:r>
                    </a:p>
                    <a:p>
                      <a:pPr marL="457200" indent="-457200">
                        <a:spcAft>
                          <a:spcPts val="0"/>
                        </a:spcAft>
                        <a:buFont typeface="Arial" panose="020B0604020202020204" pitchFamily="34" charset="0"/>
                        <a:buChar char="•"/>
                      </a:pPr>
                      <a:endPar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endParaRPr>
                    </a:p>
                    <a:p>
                      <a:pPr>
                        <a:spcAft>
                          <a:spcPts val="0"/>
                        </a:spcAft>
                      </a:pPr>
                      <a:endParaRPr lang="nl-NL" sz="28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2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28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3222130"/>
                  </a:ext>
                </a:extLst>
              </a:tr>
              <a:tr h="2392325">
                <a:tc>
                  <a:txBody>
                    <a:bodyPr/>
                    <a:lstStyle/>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2.</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Al.2.</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7534850"/>
                  </a:ext>
                </a:extLst>
              </a:tr>
              <a:tr h="2392325">
                <a:tc>
                  <a:txBody>
                    <a:bodyPr/>
                    <a:lstStyle/>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Al.3.</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Alinea 3.</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7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6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37948" marR="379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0395587"/>
                  </a:ext>
                </a:extLst>
              </a:tr>
            </a:tbl>
          </a:graphicData>
        </a:graphic>
      </p:graphicFrame>
      <p:sp>
        <p:nvSpPr>
          <p:cNvPr id="3" name="Rectangle 1">
            <a:extLst>
              <a:ext uri="{FF2B5EF4-FFF2-40B4-BE49-F238E27FC236}">
                <a16:creationId xmlns:a16="http://schemas.microsoft.com/office/drawing/2014/main" id="{4173BFC8-E58C-274E-8A5D-FBBFD56874F1}"/>
              </a:ext>
            </a:extLst>
          </p:cNvPr>
          <p:cNvSpPr>
            <a:spLocks noChangeArrowheads="1"/>
          </p:cNvSpPr>
          <p:nvPr/>
        </p:nvSpPr>
        <p:spPr bwMode="auto">
          <a:xfrm>
            <a:off x="3386138" y="170815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pic>
        <p:nvPicPr>
          <p:cNvPr id="6" name="Audio 5">
            <a:hlinkClick r:id="" action="ppaction://media"/>
            <a:extLst>
              <a:ext uri="{FF2B5EF4-FFF2-40B4-BE49-F238E27FC236}">
                <a16:creationId xmlns:a16="http://schemas.microsoft.com/office/drawing/2014/main" id="{49889332-5945-2E4E-BD2D-2F451B1036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877300" y="5829300"/>
            <a:ext cx="812800" cy="812800"/>
          </a:xfrm>
          <a:prstGeom prst="rect">
            <a:avLst/>
          </a:prstGeom>
        </p:spPr>
      </p:pic>
    </p:spTree>
    <p:extLst>
      <p:ext uri="{BB962C8B-B14F-4D97-AF65-F5344CB8AC3E}">
        <p14:creationId xmlns:p14="http://schemas.microsoft.com/office/powerpoint/2010/main" val="1895602639"/>
      </p:ext>
    </p:extLst>
  </p:cSld>
  <p:clrMapOvr>
    <a:masterClrMapping/>
  </p:clrMapOvr>
  <mc:AlternateContent xmlns:mc="http://schemas.openxmlformats.org/markup-compatibility/2006" xmlns:p14="http://schemas.microsoft.com/office/powerpoint/2010/main">
    <mc:Choice Requires="p14">
      <p:transition spd="slow" p14:dur="2000" advTm="13019"/>
    </mc:Choice>
    <mc:Fallback xmlns="">
      <p:transition spd="slow" advTm="130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vak 1">
            <a:extLst>
              <a:ext uri="{FF2B5EF4-FFF2-40B4-BE49-F238E27FC236}">
                <a16:creationId xmlns:a16="http://schemas.microsoft.com/office/drawing/2014/main" id="{7C6E394B-EB5E-9248-BD04-D89A991B30C8}"/>
              </a:ext>
            </a:extLst>
          </p:cNvPr>
          <p:cNvSpPr txBox="1"/>
          <p:nvPr/>
        </p:nvSpPr>
        <p:spPr>
          <a:xfrm>
            <a:off x="800100" y="443567"/>
            <a:ext cx="8359942" cy="6093976"/>
          </a:xfrm>
          <a:prstGeom prst="rect">
            <a:avLst/>
          </a:prstGeom>
          <a:noFill/>
        </p:spPr>
        <p:txBody>
          <a:bodyPr wrap="square" rtlCol="0">
            <a:spAutoFit/>
          </a:bodyPr>
          <a:lstStyle/>
          <a:p>
            <a:r>
              <a:rPr lang="nl-NL" sz="3600" dirty="0">
                <a:solidFill>
                  <a:schemeClr val="accent1"/>
                </a:solidFill>
              </a:rPr>
              <a:t>Vragend samenvatten:</a:t>
            </a:r>
          </a:p>
          <a:p>
            <a:endParaRPr lang="nl-NL" sz="2800" dirty="0"/>
          </a:p>
          <a:p>
            <a:pPr marL="514350" indent="-514350">
              <a:buAutoNum type="arabicPeriod"/>
            </a:pPr>
            <a:r>
              <a:rPr lang="nl-NL" sz="2800" dirty="0"/>
              <a:t>🔍 </a:t>
            </a:r>
            <a:r>
              <a:rPr lang="nl-NL" sz="2800" b="1" dirty="0"/>
              <a:t>LEES</a:t>
            </a:r>
            <a:r>
              <a:rPr lang="nl-NL" sz="2800" dirty="0"/>
              <a:t> :			Langzaam, geconcentreerd</a:t>
            </a:r>
          </a:p>
          <a:p>
            <a:pPr lvl="5"/>
            <a:r>
              <a:rPr lang="nl-NL" sz="2800" dirty="0"/>
              <a:t>	Volg de denkstappen kritisch	</a:t>
            </a:r>
          </a:p>
          <a:p>
            <a:pPr marL="2343150" lvl="4" indent="-514350">
              <a:buFont typeface="Courier New" panose="02070309020205020404" pitchFamily="49" charset="0"/>
              <a:buChar char="o"/>
            </a:pPr>
            <a:endParaRPr lang="nl-NL" sz="2800" dirty="0"/>
          </a:p>
          <a:p>
            <a:pPr marL="514350" indent="-514350">
              <a:buFontTx/>
              <a:buAutoNum type="arabicPeriod" startAt="2"/>
            </a:pPr>
            <a:r>
              <a:rPr lang="nl-NL" sz="2800" dirty="0"/>
              <a:t>🤔 </a:t>
            </a:r>
            <a:r>
              <a:rPr lang="nl-NL" sz="2800" b="1" dirty="0"/>
              <a:t>STOP</a:t>
            </a:r>
            <a:r>
              <a:rPr lang="nl-NL" sz="2800" dirty="0"/>
              <a:t> :		Begrijp ik de redenatie </a:t>
            </a:r>
            <a:r>
              <a:rPr lang="nl-NL" sz="2800" b="1" dirty="0">
                <a:solidFill>
                  <a:srgbClr val="FF0000"/>
                </a:solidFill>
              </a:rPr>
              <a:t>?</a:t>
            </a:r>
            <a:r>
              <a:rPr lang="nl-NL" sz="2800" dirty="0">
                <a:solidFill>
                  <a:srgbClr val="FF0000"/>
                </a:solidFill>
              </a:rPr>
              <a:t> </a:t>
            </a:r>
            <a:r>
              <a:rPr lang="nl-NL" sz="2800" dirty="0"/>
              <a:t>		</a:t>
            </a:r>
          </a:p>
          <a:p>
            <a:r>
              <a:rPr lang="nl-NL" sz="2800" dirty="0"/>
              <a:t>						Wat is het argument </a:t>
            </a:r>
            <a:r>
              <a:rPr lang="nl-NL" sz="2800" b="1" dirty="0">
                <a:solidFill>
                  <a:srgbClr val="FF0000"/>
                </a:solidFill>
              </a:rPr>
              <a:t>?</a:t>
            </a:r>
            <a:r>
              <a:rPr lang="nl-NL" sz="2800" dirty="0"/>
              <a:t> </a:t>
            </a:r>
          </a:p>
          <a:p>
            <a:endParaRPr lang="nl-NL" sz="2800" dirty="0"/>
          </a:p>
          <a:p>
            <a:r>
              <a:rPr lang="nl-NL" sz="2800" dirty="0"/>
              <a:t>3.	 ✍🏼 </a:t>
            </a:r>
            <a:r>
              <a:rPr lang="nl-NL" sz="2800" b="1" dirty="0"/>
              <a:t>NOTEER </a:t>
            </a:r>
            <a:r>
              <a:rPr lang="nl-NL" sz="2800" dirty="0"/>
              <a:t>:	Argument	</a:t>
            </a:r>
          </a:p>
          <a:p>
            <a:r>
              <a:rPr lang="nl-NL" sz="2800" dirty="0"/>
              <a:t>						Kort en bondig in schema</a:t>
            </a:r>
          </a:p>
          <a:p>
            <a:pPr lvl="1"/>
            <a:r>
              <a:rPr lang="nl-NL" sz="2800" dirty="0"/>
              <a:t>					</a:t>
            </a:r>
            <a:r>
              <a:rPr lang="nl-NL" sz="2800" dirty="0" err="1"/>
              <a:t>Subargumenten</a:t>
            </a:r>
            <a:r>
              <a:rPr lang="nl-NL" sz="2800" dirty="0"/>
              <a:t>: Voorbeelden die 						het argument onderbouwen</a:t>
            </a:r>
          </a:p>
          <a:p>
            <a:pPr marL="285750" indent="-285750">
              <a:buFont typeface="Arial" panose="020B0604020202020204" pitchFamily="34" charset="0"/>
              <a:buChar char="•"/>
            </a:pPr>
            <a:endParaRPr lang="nl-NL" sz="2800" dirty="0"/>
          </a:p>
          <a:p>
            <a:pPr marL="285750" indent="-285750">
              <a:buFont typeface="Arial" panose="020B0604020202020204" pitchFamily="34" charset="0"/>
              <a:buChar char="•"/>
            </a:pPr>
            <a:endParaRPr lang="nl-NL" dirty="0"/>
          </a:p>
        </p:txBody>
      </p:sp>
      <p:pic>
        <p:nvPicPr>
          <p:cNvPr id="5" name="Audio 4">
            <a:hlinkClick r:id="" action="ppaction://media"/>
            <a:extLst>
              <a:ext uri="{FF2B5EF4-FFF2-40B4-BE49-F238E27FC236}">
                <a16:creationId xmlns:a16="http://schemas.microsoft.com/office/drawing/2014/main" id="{DB6AC468-A7F1-C546-9437-860522C6910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877300" y="5829300"/>
            <a:ext cx="812800" cy="812800"/>
          </a:xfrm>
          <a:prstGeom prst="rect">
            <a:avLst/>
          </a:prstGeom>
        </p:spPr>
      </p:pic>
    </p:spTree>
    <p:custDataLst>
      <p:tags r:id="rId1"/>
    </p:custDataLst>
    <p:extLst>
      <p:ext uri="{BB962C8B-B14F-4D97-AF65-F5344CB8AC3E}">
        <p14:creationId xmlns:p14="http://schemas.microsoft.com/office/powerpoint/2010/main" val="3026442150"/>
      </p:ext>
    </p:extLst>
  </p:cSld>
  <p:clrMapOvr>
    <a:masterClrMapping/>
  </p:clrMapOvr>
  <mc:AlternateContent xmlns:mc="http://schemas.openxmlformats.org/markup-compatibility/2006" xmlns:p14="http://schemas.microsoft.com/office/powerpoint/2010/main">
    <mc:Choice Requires="p14">
      <p:transition spd="slow" p14:dur="2000" advTm="42869"/>
    </mc:Choice>
    <mc:Fallback xmlns="">
      <p:transition spd="slow" advTm="42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5"/>
</p:tagLst>
</file>

<file path=ppt/tags/tag2.xml><?xml version="1.0" encoding="utf-8"?>
<p:tagLst xmlns:a="http://schemas.openxmlformats.org/drawingml/2006/main" xmlns:r="http://schemas.openxmlformats.org/officeDocument/2006/relationships" xmlns:p="http://schemas.openxmlformats.org/presentationml/2006/main">
  <p:tag name="TIMING" val="|20.2"/>
</p:tagLst>
</file>

<file path=ppt/tags/tag3.xml><?xml version="1.0" encoding="utf-8"?>
<p:tagLst xmlns:a="http://schemas.openxmlformats.org/drawingml/2006/main" xmlns:r="http://schemas.openxmlformats.org/officeDocument/2006/relationships" xmlns:p="http://schemas.openxmlformats.org/presentationml/2006/main">
  <p:tag name="TIMING" val="|6.1|4.8|1.3|6|2.5|5.1|4.2"/>
</p:tagLst>
</file>

<file path=ppt/tags/tag4.xml><?xml version="1.0" encoding="utf-8"?>
<p:tagLst xmlns:a="http://schemas.openxmlformats.org/drawingml/2006/main" xmlns:r="http://schemas.openxmlformats.org/officeDocument/2006/relationships" xmlns:p="http://schemas.openxmlformats.org/presentationml/2006/main">
  <p:tag name="TIMING" val="|13.5"/>
</p:tagLst>
</file>

<file path=ppt/tags/tag5.xml><?xml version="1.0" encoding="utf-8"?>
<p:tagLst xmlns:a="http://schemas.openxmlformats.org/drawingml/2006/main" xmlns:r="http://schemas.openxmlformats.org/officeDocument/2006/relationships" xmlns:p="http://schemas.openxmlformats.org/presentationml/2006/main">
  <p:tag name="TIMING" val="|4.3|6.2"/>
</p:tagLst>
</file>

<file path=ppt/tags/tag6.xml><?xml version="1.0" encoding="utf-8"?>
<p:tagLst xmlns:a="http://schemas.openxmlformats.org/drawingml/2006/main" xmlns:r="http://schemas.openxmlformats.org/officeDocument/2006/relationships" xmlns:p="http://schemas.openxmlformats.org/presentationml/2006/main">
  <p:tag name="TIMING" val="|10.5|8.3"/>
</p:tagLst>
</file>

<file path=ppt/tags/tag7.xml><?xml version="1.0" encoding="utf-8"?>
<p:tagLst xmlns:a="http://schemas.openxmlformats.org/drawingml/2006/main" xmlns:r="http://schemas.openxmlformats.org/officeDocument/2006/relationships" xmlns:p="http://schemas.openxmlformats.org/presentationml/2006/main">
  <p:tag name="TIMING" val="|10.5|3.8|3|3.4"/>
</p:tagLst>
</file>

<file path=ppt/tags/tag8.xml><?xml version="1.0" encoding="utf-8"?>
<p:tagLst xmlns:a="http://schemas.openxmlformats.org/drawingml/2006/main" xmlns:r="http://schemas.openxmlformats.org/officeDocument/2006/relationships" xmlns:p="http://schemas.openxmlformats.org/presentationml/2006/main">
  <p:tag name="TIMING" val="|6.4|6.9|12"/>
</p:tagLst>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1139</TotalTime>
  <Words>2216</Words>
  <Application>Microsoft Macintosh PowerPoint</Application>
  <PresentationFormat>A4 (210 x 297 mm)</PresentationFormat>
  <Paragraphs>310</Paragraphs>
  <Slides>20</Slides>
  <Notes>20</Notes>
  <HiddenSlides>0</HiddenSlides>
  <MMClips>20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20</vt:i4>
      </vt:variant>
    </vt:vector>
  </HeadingPairs>
  <TitlesOfParts>
    <vt:vector size="26" baseType="lpstr">
      <vt:lpstr>Arial</vt:lpstr>
      <vt:lpstr>Calibri</vt:lpstr>
      <vt:lpstr>Calibri Light</vt:lpstr>
      <vt:lpstr>Courier New</vt:lpstr>
      <vt:lpstr>Helvetica</vt:lpstr>
      <vt:lpstr>Kantoorthema</vt:lpstr>
      <vt:lpstr>Vragend samenvatten</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Vragend samenvatten</dc:title>
  <dc:creator>Edith Alkema</dc:creator>
  <cp:lastModifiedBy>Edith Alkema</cp:lastModifiedBy>
  <cp:revision>61</cp:revision>
  <dcterms:created xsi:type="dcterms:W3CDTF">2020-01-26T12:55:06Z</dcterms:created>
  <dcterms:modified xsi:type="dcterms:W3CDTF">2021-09-07T11:39:45Z</dcterms:modified>
</cp:coreProperties>
</file>