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442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72690" y="2463189"/>
            <a:ext cx="6147434" cy="727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rgbClr val="59595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140527" y="3344088"/>
            <a:ext cx="8250555" cy="4850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50032" y="3265239"/>
            <a:ext cx="2976831" cy="22703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37421" y="6329059"/>
            <a:ext cx="512405" cy="72018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745028" y="5853007"/>
            <a:ext cx="4038241" cy="407695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75317" y="604234"/>
            <a:ext cx="4190744" cy="592623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9174498" y="1699761"/>
            <a:ext cx="0" cy="6997700"/>
          </a:xfrm>
          <a:custGeom>
            <a:avLst/>
            <a:gdLst/>
            <a:ahLst/>
            <a:cxnLst/>
            <a:rect l="l" t="t" r="r" b="b"/>
            <a:pathLst>
              <a:path h="6997700">
                <a:moveTo>
                  <a:pt x="0" y="6997346"/>
                </a:moveTo>
                <a:lnTo>
                  <a:pt x="0" y="0"/>
                </a:lnTo>
              </a:path>
            </a:pathLst>
          </a:custGeom>
          <a:ln w="183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90815" y="2844116"/>
            <a:ext cx="7042784" cy="0"/>
          </a:xfrm>
          <a:custGeom>
            <a:avLst/>
            <a:gdLst/>
            <a:ahLst/>
            <a:cxnLst/>
            <a:rect l="l" t="t" r="r" b="b"/>
            <a:pathLst>
              <a:path w="7042784">
                <a:moveTo>
                  <a:pt x="0" y="0"/>
                </a:moveTo>
                <a:lnTo>
                  <a:pt x="7042526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833305" y="6887502"/>
            <a:ext cx="6329045" cy="0"/>
          </a:xfrm>
          <a:custGeom>
            <a:avLst/>
            <a:gdLst/>
            <a:ahLst/>
            <a:cxnLst/>
            <a:rect l="l" t="t" r="r" b="b"/>
            <a:pathLst>
              <a:path w="6329044">
                <a:moveTo>
                  <a:pt x="0" y="0"/>
                </a:moveTo>
                <a:lnTo>
                  <a:pt x="6328818" y="0"/>
                </a:lnTo>
              </a:path>
            </a:pathLst>
          </a:custGeom>
          <a:ln w="183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563260" y="10088643"/>
            <a:ext cx="1229360" cy="0"/>
          </a:xfrm>
          <a:custGeom>
            <a:avLst/>
            <a:gdLst/>
            <a:ahLst/>
            <a:cxnLst/>
            <a:rect l="l" t="t" r="r" b="b"/>
            <a:pathLst>
              <a:path w="1229359">
                <a:moveTo>
                  <a:pt x="0" y="0"/>
                </a:moveTo>
                <a:lnTo>
                  <a:pt x="1229163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391636" y="10076436"/>
            <a:ext cx="1339215" cy="0"/>
          </a:xfrm>
          <a:custGeom>
            <a:avLst/>
            <a:gdLst/>
            <a:ahLst/>
            <a:cxnLst/>
            <a:rect l="l" t="t" r="r" b="b"/>
            <a:pathLst>
              <a:path w="1339214">
                <a:moveTo>
                  <a:pt x="0" y="0"/>
                </a:moveTo>
                <a:lnTo>
                  <a:pt x="1338964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842219" y="10064230"/>
            <a:ext cx="777875" cy="0"/>
          </a:xfrm>
          <a:custGeom>
            <a:avLst/>
            <a:gdLst/>
            <a:ahLst/>
            <a:cxnLst/>
            <a:rect l="l" t="t" r="r" b="b"/>
            <a:pathLst>
              <a:path w="777875">
                <a:moveTo>
                  <a:pt x="0" y="0"/>
                </a:moveTo>
                <a:lnTo>
                  <a:pt x="777758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Afbeelding 25">
            <a:extLst>
              <a:ext uri="{FF2B5EF4-FFF2-40B4-BE49-F238E27FC236}">
                <a16:creationId xmlns:a16="http://schemas.microsoft.com/office/drawing/2014/main" id="{48168FD6-39ED-46DA-B305-C3AF72885A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1163" y="814667"/>
            <a:ext cx="5959376" cy="1622979"/>
          </a:xfrm>
          <a:prstGeom prst="rect">
            <a:avLst/>
          </a:prstGeom>
        </p:spPr>
      </p:pic>
      <p:pic>
        <p:nvPicPr>
          <p:cNvPr id="27" name="Afbeelding 26">
            <a:extLst>
              <a:ext uri="{FF2B5EF4-FFF2-40B4-BE49-F238E27FC236}">
                <a16:creationId xmlns:a16="http://schemas.microsoft.com/office/drawing/2014/main" id="{F171AE45-4827-4485-A344-CCC3E9BF4D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0800" y="7180560"/>
            <a:ext cx="5670565" cy="15049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2308" y="2911252"/>
            <a:ext cx="6807671" cy="471168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0174909" y="2502336"/>
            <a:ext cx="7198359" cy="0"/>
          </a:xfrm>
          <a:custGeom>
            <a:avLst/>
            <a:gdLst/>
            <a:ahLst/>
            <a:cxnLst/>
            <a:rect l="l" t="t" r="r" b="b"/>
            <a:pathLst>
              <a:path w="7198359">
                <a:moveTo>
                  <a:pt x="0" y="0"/>
                </a:moveTo>
                <a:lnTo>
                  <a:pt x="7198077" y="0"/>
                </a:lnTo>
              </a:path>
            </a:pathLst>
          </a:custGeom>
          <a:ln w="61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5"/>
              </a:spcBef>
            </a:pPr>
            <a:r>
              <a:rPr spc="70" dirty="0"/>
              <a:t>Doelen</a:t>
            </a:r>
            <a:r>
              <a:rPr spc="280" dirty="0"/>
              <a:t> </a:t>
            </a:r>
            <a:r>
              <a:rPr spc="75" dirty="0"/>
              <a:t>van</a:t>
            </a:r>
            <a:r>
              <a:rPr spc="204" dirty="0"/>
              <a:t> </a:t>
            </a:r>
            <a:r>
              <a:rPr spc="70" dirty="0"/>
              <a:t>deze</a:t>
            </a:r>
            <a:r>
              <a:rPr spc="195" dirty="0"/>
              <a:t> </a:t>
            </a:r>
            <a:r>
              <a:rPr spc="30" dirty="0"/>
              <a:t>les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44244" y="4362079"/>
            <a:ext cx="2193925" cy="391795"/>
          </a:xfrm>
          <a:prstGeom prst="rect">
            <a:avLst/>
          </a:prstGeom>
          <a:solidFill>
            <a:srgbClr val="A32495"/>
          </a:solidFill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2150" b="1" dirty="0">
                <a:solidFill>
                  <a:srgbClr val="FDFDFD"/>
                </a:solidFill>
                <a:latin typeface="Arial"/>
                <a:cs typeface="Arial"/>
              </a:rPr>
              <a:t>Wat</a:t>
            </a:r>
            <a:r>
              <a:rPr sz="2150" b="1" spc="13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b="1" spc="85" dirty="0">
                <a:solidFill>
                  <a:srgbClr val="FDFDFD"/>
                </a:solidFill>
                <a:latin typeface="Arial"/>
                <a:cs typeface="Arial"/>
              </a:rPr>
              <a:t>ga</a:t>
            </a:r>
            <a:r>
              <a:rPr sz="2150" b="1" spc="4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b="1" dirty="0">
                <a:solidFill>
                  <a:srgbClr val="FDFDFD"/>
                </a:solidFill>
                <a:latin typeface="Arial"/>
                <a:cs typeface="Arial"/>
              </a:rPr>
              <a:t>je</a:t>
            </a:r>
            <a:r>
              <a:rPr sz="2150" b="1" spc="8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b="1" spc="-10" dirty="0">
                <a:solidFill>
                  <a:srgbClr val="FDFDFD"/>
                </a:solidFill>
                <a:latin typeface="Arial"/>
                <a:cs typeface="Arial"/>
              </a:rPr>
              <a:t>leren?</a:t>
            </a:r>
            <a:endParaRPr sz="215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44282" y="5022582"/>
            <a:ext cx="4450080" cy="305435"/>
          </a:xfrm>
          <a:custGeom>
            <a:avLst/>
            <a:gdLst/>
            <a:ahLst/>
            <a:cxnLst/>
            <a:rect l="l" t="t" r="r" b="b"/>
            <a:pathLst>
              <a:path w="4450080" h="305435">
                <a:moveTo>
                  <a:pt x="0" y="305161"/>
                </a:moveTo>
                <a:lnTo>
                  <a:pt x="4449820" y="305161"/>
                </a:lnTo>
                <a:lnTo>
                  <a:pt x="4449820" y="0"/>
                </a:lnTo>
                <a:lnTo>
                  <a:pt x="0" y="0"/>
                </a:lnTo>
                <a:lnTo>
                  <a:pt x="0" y="305161"/>
                </a:lnTo>
                <a:close/>
              </a:path>
            </a:pathLst>
          </a:custGeom>
          <a:solidFill>
            <a:srgbClr val="42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331582" y="5020695"/>
            <a:ext cx="450151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Hoe</a:t>
            </a:r>
            <a:r>
              <a:rPr sz="2150" spc="29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jouw</a:t>
            </a:r>
            <a:r>
              <a:rPr sz="2150" spc="29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ervaringen,</a:t>
            </a:r>
            <a:r>
              <a:rPr sz="2150" spc="40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interesses</a:t>
            </a:r>
            <a:r>
              <a:rPr sz="2150" spc="39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25" dirty="0">
                <a:solidFill>
                  <a:srgbClr val="FDFDFD"/>
                </a:solidFill>
                <a:latin typeface="Arial"/>
                <a:cs typeface="Arial"/>
              </a:rPr>
              <a:t>en</a:t>
            </a:r>
            <a:endParaRPr sz="215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340692" y="5327743"/>
            <a:ext cx="6276340" cy="373380"/>
          </a:xfrm>
          <a:custGeom>
            <a:avLst/>
            <a:gdLst/>
            <a:ahLst/>
            <a:cxnLst/>
            <a:rect l="l" t="t" r="r" b="b"/>
            <a:pathLst>
              <a:path w="6276340" h="373379">
                <a:moveTo>
                  <a:pt x="6275919" y="372952"/>
                </a:moveTo>
                <a:lnTo>
                  <a:pt x="0" y="372952"/>
                </a:lnTo>
                <a:lnTo>
                  <a:pt x="0" y="0"/>
                </a:lnTo>
                <a:lnTo>
                  <a:pt x="6275919" y="0"/>
                </a:lnTo>
                <a:lnTo>
                  <a:pt x="6275919" y="372952"/>
                </a:lnTo>
                <a:close/>
              </a:path>
            </a:pathLst>
          </a:custGeom>
          <a:solidFill>
            <a:srgbClr val="24A3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44105" y="5327743"/>
            <a:ext cx="6272530" cy="302260"/>
          </a:xfrm>
          <a:prstGeom prst="rect">
            <a:avLst/>
          </a:prstGeom>
          <a:solidFill>
            <a:srgbClr val="24A362"/>
          </a:solidFill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ts val="2290"/>
              </a:lnSpc>
              <a:spcBef>
                <a:spcPts val="85"/>
              </a:spcBef>
            </a:pPr>
            <a:r>
              <a:rPr sz="2150" spc="10" dirty="0">
                <a:solidFill>
                  <a:srgbClr val="FDFDFD"/>
                </a:solidFill>
                <a:latin typeface="Arial"/>
                <a:cs typeface="Arial"/>
              </a:rPr>
              <a:t>taalvaardigheid</a:t>
            </a:r>
            <a:r>
              <a:rPr sz="2150" spc="16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10" dirty="0">
                <a:solidFill>
                  <a:srgbClr val="FDFDFD"/>
                </a:solidFill>
                <a:latin typeface="Arial"/>
                <a:cs typeface="Arial"/>
              </a:rPr>
              <a:t>samenhangen</a:t>
            </a:r>
            <a:r>
              <a:rPr sz="2150" spc="49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10" dirty="0">
                <a:solidFill>
                  <a:srgbClr val="FDFDFD"/>
                </a:solidFill>
                <a:latin typeface="Arial"/>
                <a:cs typeface="Arial"/>
              </a:rPr>
              <a:t>met</a:t>
            </a:r>
            <a:r>
              <a:rPr sz="2150" spc="34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10" dirty="0">
                <a:solidFill>
                  <a:srgbClr val="FDFDFD"/>
                </a:solidFill>
                <a:latin typeface="Arial"/>
                <a:cs typeface="Arial"/>
              </a:rPr>
              <a:t>je</a:t>
            </a:r>
            <a:r>
              <a:rPr sz="2150" spc="254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10" dirty="0">
                <a:solidFill>
                  <a:srgbClr val="FDFDFD"/>
                </a:solidFill>
                <a:latin typeface="Arial"/>
                <a:cs typeface="Arial"/>
              </a:rPr>
              <a:t>studiekeuze</a:t>
            </a:r>
            <a:endParaRPr sz="215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44105" y="5629852"/>
            <a:ext cx="1536065" cy="373380"/>
          </a:xfrm>
          <a:custGeom>
            <a:avLst/>
            <a:gdLst/>
            <a:ahLst/>
            <a:cxnLst/>
            <a:rect l="l" t="t" r="r" b="b"/>
            <a:pathLst>
              <a:path w="1536064" h="373379">
                <a:moveTo>
                  <a:pt x="1535939" y="372952"/>
                </a:moveTo>
                <a:lnTo>
                  <a:pt x="0" y="372952"/>
                </a:lnTo>
                <a:lnTo>
                  <a:pt x="0" y="0"/>
                </a:lnTo>
                <a:lnTo>
                  <a:pt x="1535939" y="0"/>
                </a:lnTo>
                <a:lnTo>
                  <a:pt x="1535939" y="372952"/>
                </a:lnTo>
                <a:close/>
              </a:path>
            </a:pathLst>
          </a:custGeom>
          <a:solidFill>
            <a:srgbClr val="24A3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344105" y="5700695"/>
            <a:ext cx="1561465" cy="302260"/>
          </a:xfrm>
          <a:prstGeom prst="rect">
            <a:avLst/>
          </a:prstGeom>
          <a:solidFill>
            <a:srgbClr val="24A36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10"/>
              </a:lnSpc>
            </a:pP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en</a:t>
            </a:r>
            <a:r>
              <a:rPr sz="2150" spc="114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10" dirty="0">
                <a:solidFill>
                  <a:srgbClr val="FDFDFD"/>
                </a:solidFill>
                <a:latin typeface="Arial"/>
                <a:cs typeface="Arial"/>
              </a:rPr>
              <a:t>loopbaan</a:t>
            </a:r>
            <a:endParaRPr sz="21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44282" y="6285949"/>
            <a:ext cx="5784215" cy="373380"/>
          </a:xfrm>
          <a:prstGeom prst="rect">
            <a:avLst/>
          </a:prstGeom>
          <a:solidFill>
            <a:srgbClr val="A8263B"/>
          </a:solidFill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85"/>
              </a:spcBef>
            </a:pP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Hoe</a:t>
            </a:r>
            <a:r>
              <a:rPr sz="2150" spc="19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je</a:t>
            </a:r>
            <a:r>
              <a:rPr sz="2150" spc="16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zelf</a:t>
            </a:r>
            <a:r>
              <a:rPr sz="2150" spc="21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invloed</a:t>
            </a:r>
            <a:r>
              <a:rPr sz="2150" spc="204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hebt</a:t>
            </a:r>
            <a:r>
              <a:rPr sz="2150" spc="16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op</a:t>
            </a:r>
            <a:r>
              <a:rPr sz="2150" spc="17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je</a:t>
            </a:r>
            <a:r>
              <a:rPr sz="2150" spc="8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10" dirty="0">
                <a:solidFill>
                  <a:srgbClr val="FDFDFD"/>
                </a:solidFill>
                <a:latin typeface="Arial"/>
                <a:cs typeface="Arial"/>
              </a:rPr>
              <a:t>taalontwikkeling</a:t>
            </a:r>
            <a:endParaRPr sz="2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44282" y="7247207"/>
            <a:ext cx="5716270" cy="373380"/>
          </a:xfrm>
          <a:prstGeom prst="rect">
            <a:avLst/>
          </a:prstGeom>
          <a:solidFill>
            <a:srgbClr val="268EA8"/>
          </a:solidFill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85"/>
              </a:spcBef>
            </a:pP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Hoe</a:t>
            </a:r>
            <a:r>
              <a:rPr sz="2150" spc="16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taal</a:t>
            </a:r>
            <a:r>
              <a:rPr sz="2150" spc="22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je</a:t>
            </a:r>
            <a:r>
              <a:rPr sz="2150" spc="13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kansen</a:t>
            </a:r>
            <a:r>
              <a:rPr sz="2150" spc="28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vergroot</a:t>
            </a:r>
            <a:r>
              <a:rPr sz="2150" spc="30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in</a:t>
            </a:r>
            <a:r>
              <a:rPr sz="2150" spc="14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studie</a:t>
            </a:r>
            <a:r>
              <a:rPr sz="2150" spc="25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en</a:t>
            </a:r>
            <a:r>
              <a:rPr sz="2150" spc="140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20" dirty="0">
                <a:solidFill>
                  <a:srgbClr val="FDFDFD"/>
                </a:solidFill>
                <a:latin typeface="Arial"/>
                <a:cs typeface="Arial"/>
              </a:rPr>
              <a:t>werk</a:t>
            </a:r>
            <a:endParaRPr sz="21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41830" y="8205413"/>
            <a:ext cx="5089525" cy="373380"/>
          </a:xfrm>
          <a:prstGeom prst="rect">
            <a:avLst/>
          </a:prstGeom>
          <a:solidFill>
            <a:srgbClr val="AA7400"/>
          </a:solidFill>
        </p:spPr>
        <p:txBody>
          <a:bodyPr vert="horz" wrap="square" lIns="0" tIns="107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85"/>
              </a:spcBef>
              <a:tabLst>
                <a:tab pos="4471035" algn="l"/>
              </a:tabLst>
            </a:pP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Taaldoel:</a:t>
            </a:r>
            <a:r>
              <a:rPr sz="2150" spc="40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Lesdoel</a:t>
            </a:r>
            <a:r>
              <a:rPr sz="2150" spc="28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en</a:t>
            </a:r>
            <a:r>
              <a:rPr sz="2150" spc="195" dirty="0">
                <a:solidFill>
                  <a:srgbClr val="FDFDFD"/>
                </a:solidFill>
                <a:latin typeface="Arial"/>
                <a:cs typeface="Arial"/>
              </a:rPr>
              <a:t> </a:t>
            </a:r>
            <a:r>
              <a:rPr sz="2150" spc="-10" dirty="0">
                <a:solidFill>
                  <a:srgbClr val="FDFDFD"/>
                </a:solidFill>
                <a:latin typeface="Arial"/>
                <a:cs typeface="Arial"/>
              </a:rPr>
              <a:t>leerstrategie</a:t>
            </a:r>
            <a:r>
              <a:rPr sz="2150" dirty="0">
                <a:solidFill>
                  <a:srgbClr val="FDFDFD"/>
                </a:solidFill>
                <a:latin typeface="Arial"/>
                <a:cs typeface="Arial"/>
              </a:rPr>
              <a:t>	</a:t>
            </a:r>
            <a:r>
              <a:rPr sz="2150" spc="-10" dirty="0">
                <a:solidFill>
                  <a:srgbClr val="FDFDFD"/>
                </a:solidFill>
                <a:latin typeface="Arial"/>
                <a:cs typeface="Arial"/>
              </a:rPr>
              <a:t>doel:</a:t>
            </a:r>
            <a:endParaRPr sz="2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79910" y="2142246"/>
            <a:ext cx="6148865" cy="62008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14" dirty="0"/>
              <a:t>De</a:t>
            </a:r>
            <a:r>
              <a:rPr spc="100" dirty="0"/>
              <a:t> </a:t>
            </a:r>
            <a:r>
              <a:rPr spc="55" dirty="0"/>
              <a:t>Cirkel</a:t>
            </a:r>
            <a:r>
              <a:rPr spc="275" dirty="0"/>
              <a:t> </a:t>
            </a:r>
            <a:r>
              <a:rPr spc="75" dirty="0"/>
              <a:t>van</a:t>
            </a:r>
            <a:r>
              <a:rPr spc="175" dirty="0"/>
              <a:t> </a:t>
            </a:r>
            <a:r>
              <a:rPr spc="-10" dirty="0"/>
              <a:t>Invloed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94829" y="3972465"/>
            <a:ext cx="7371715" cy="4639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50" b="1" dirty="0">
                <a:solidFill>
                  <a:srgbClr val="595959"/>
                </a:solidFill>
                <a:latin typeface="Arial"/>
                <a:cs typeface="Arial"/>
              </a:rPr>
              <a:t>Wat</a:t>
            </a:r>
            <a:r>
              <a:rPr sz="2450" b="1" spc="16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450" b="1" spc="65" dirty="0">
                <a:solidFill>
                  <a:srgbClr val="595959"/>
                </a:solidFill>
                <a:latin typeface="Arial"/>
                <a:cs typeface="Arial"/>
              </a:rPr>
              <a:t>is</a:t>
            </a:r>
            <a:r>
              <a:rPr sz="2450" b="1" spc="5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450" b="1" dirty="0">
                <a:solidFill>
                  <a:srgbClr val="595959"/>
                </a:solidFill>
                <a:latin typeface="Arial"/>
                <a:cs typeface="Arial"/>
              </a:rPr>
              <a:t>de</a:t>
            </a:r>
            <a:r>
              <a:rPr sz="2450" b="1" spc="16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450" b="1" dirty="0">
                <a:solidFill>
                  <a:srgbClr val="595959"/>
                </a:solidFill>
                <a:latin typeface="Arial"/>
                <a:cs typeface="Arial"/>
              </a:rPr>
              <a:t>Cirkel</a:t>
            </a:r>
            <a:r>
              <a:rPr sz="2450" b="1" spc="26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450" b="1" dirty="0">
                <a:solidFill>
                  <a:srgbClr val="595959"/>
                </a:solidFill>
                <a:latin typeface="Arial"/>
                <a:cs typeface="Arial"/>
              </a:rPr>
              <a:t>van</a:t>
            </a:r>
            <a:r>
              <a:rPr sz="2450" b="1" spc="15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450" b="1" spc="-10" dirty="0">
                <a:solidFill>
                  <a:srgbClr val="595959"/>
                </a:solidFill>
                <a:latin typeface="Arial"/>
                <a:cs typeface="Arial"/>
              </a:rPr>
              <a:t>Invloed?</a:t>
            </a:r>
            <a:endParaRPr sz="24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300">
              <a:latin typeface="Arial"/>
              <a:cs typeface="Arial"/>
            </a:endParaRPr>
          </a:p>
          <a:p>
            <a:pPr marL="528955" marR="172720" indent="-296545">
              <a:lnSpc>
                <a:spcPts val="3050"/>
              </a:lnSpc>
              <a:buChar char="•"/>
              <a:tabLst>
                <a:tab pos="528955" algn="l"/>
                <a:tab pos="533400" algn="l"/>
              </a:tabLst>
            </a:pP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	Binnenste</a:t>
            </a:r>
            <a:r>
              <a:rPr sz="2750" spc="3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cirkel:</a:t>
            </a:r>
            <a:r>
              <a:rPr sz="2750" spc="2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Waar</a:t>
            </a:r>
            <a:r>
              <a:rPr sz="2750" spc="33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heb</a:t>
            </a:r>
            <a:r>
              <a:rPr sz="2750" spc="2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je</a:t>
            </a:r>
            <a:r>
              <a:rPr sz="2750" spc="1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invloed</a:t>
            </a:r>
            <a:r>
              <a:rPr sz="2750" spc="29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25" dirty="0">
                <a:solidFill>
                  <a:srgbClr val="595959"/>
                </a:solidFill>
                <a:latin typeface="Arial"/>
                <a:cs typeface="Arial"/>
              </a:rPr>
              <a:t>op?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(bijv.</a:t>
            </a:r>
            <a:r>
              <a:rPr sz="2750" spc="3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oefenen,</a:t>
            </a:r>
            <a:r>
              <a:rPr sz="2750" spc="3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presenteren,</a:t>
            </a:r>
            <a:r>
              <a:rPr sz="2750" spc="47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10" dirty="0">
                <a:solidFill>
                  <a:srgbClr val="595959"/>
                </a:solidFill>
                <a:latin typeface="Arial"/>
                <a:cs typeface="Arial"/>
              </a:rPr>
              <a:t>schrijven)</a:t>
            </a:r>
            <a:endParaRPr sz="2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595959"/>
              </a:buClr>
              <a:buFont typeface="Arial"/>
              <a:buChar char="•"/>
            </a:pPr>
            <a:endParaRPr sz="2650">
              <a:latin typeface="Arial"/>
              <a:cs typeface="Arial"/>
            </a:endParaRPr>
          </a:p>
          <a:p>
            <a:pPr marL="529590" marR="5080" indent="-297180">
              <a:lnSpc>
                <a:spcPct val="93200"/>
              </a:lnSpc>
              <a:buChar char="•"/>
              <a:tabLst>
                <a:tab pos="529590" algn="l"/>
                <a:tab pos="532765" algn="l"/>
              </a:tabLst>
            </a:pP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	Middelste</a:t>
            </a:r>
            <a:r>
              <a:rPr sz="2750" spc="3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cirkel:</a:t>
            </a:r>
            <a:r>
              <a:rPr sz="2750" spc="2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Wat</a:t>
            </a:r>
            <a:r>
              <a:rPr sz="2750" spc="2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heeft</a:t>
            </a:r>
            <a:r>
              <a:rPr sz="2750" spc="2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invloed</a:t>
            </a:r>
            <a:r>
              <a:rPr sz="2750" spc="3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op</a:t>
            </a:r>
            <a:r>
              <a:rPr sz="2750" spc="2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20" dirty="0">
                <a:solidFill>
                  <a:srgbClr val="595959"/>
                </a:solidFill>
                <a:latin typeface="Arial"/>
                <a:cs typeface="Arial"/>
              </a:rPr>
              <a:t>jouw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toekomst?</a:t>
            </a:r>
            <a:r>
              <a:rPr sz="2750" spc="409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(bijv.</a:t>
            </a:r>
            <a:r>
              <a:rPr sz="2750" spc="28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solliciteren,</a:t>
            </a:r>
            <a:r>
              <a:rPr sz="2750" spc="4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10" dirty="0">
                <a:solidFill>
                  <a:srgbClr val="595959"/>
                </a:solidFill>
                <a:latin typeface="Arial"/>
                <a:cs typeface="Arial"/>
              </a:rPr>
              <a:t>examens, beroepskeuze)</a:t>
            </a:r>
            <a:endParaRPr sz="27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595959"/>
              </a:buClr>
              <a:buFont typeface="Arial"/>
              <a:buChar char="•"/>
            </a:pPr>
            <a:endParaRPr sz="2700">
              <a:latin typeface="Arial"/>
              <a:cs typeface="Arial"/>
            </a:endParaRPr>
          </a:p>
          <a:p>
            <a:pPr marL="532765" marR="88900" indent="-300355">
              <a:lnSpc>
                <a:spcPts val="3080"/>
              </a:lnSpc>
              <a:buChar char="•"/>
              <a:tabLst>
                <a:tab pos="532765" algn="l"/>
              </a:tabLst>
            </a:pP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Buitenste</a:t>
            </a:r>
            <a:r>
              <a:rPr sz="2750" spc="29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cirkel:</a:t>
            </a:r>
            <a:r>
              <a:rPr sz="2750" spc="2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Waar</a:t>
            </a:r>
            <a:r>
              <a:rPr sz="2750" spc="3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heb</a:t>
            </a:r>
            <a:r>
              <a:rPr sz="2750" spc="19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je</a:t>
            </a:r>
            <a:r>
              <a:rPr sz="2750" spc="1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geen</a:t>
            </a:r>
            <a:r>
              <a:rPr sz="2750" spc="2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10" dirty="0">
                <a:solidFill>
                  <a:srgbClr val="595959"/>
                </a:solidFill>
                <a:latin typeface="Arial"/>
                <a:cs typeface="Arial"/>
              </a:rPr>
              <a:t>invloed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op?</a:t>
            </a:r>
            <a:r>
              <a:rPr sz="2750" spc="1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(bijv.</a:t>
            </a:r>
            <a:r>
              <a:rPr sz="2750" spc="26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taalregels,</a:t>
            </a:r>
            <a:r>
              <a:rPr sz="2750" spc="39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eisen</a:t>
            </a:r>
            <a:r>
              <a:rPr sz="2750" spc="229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595959"/>
                </a:solidFill>
                <a:latin typeface="Arial"/>
                <a:cs typeface="Arial"/>
              </a:rPr>
              <a:t>van</a:t>
            </a:r>
            <a:r>
              <a:rPr sz="2750" spc="2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2750" spc="-25" dirty="0">
                <a:solidFill>
                  <a:srgbClr val="595959"/>
                </a:solidFill>
                <a:latin typeface="Arial"/>
                <a:cs typeface="Arial"/>
              </a:rPr>
              <a:t>een </a:t>
            </a:r>
            <a:r>
              <a:rPr sz="2750" spc="-10" dirty="0">
                <a:solidFill>
                  <a:srgbClr val="595959"/>
                </a:solidFill>
                <a:latin typeface="Arial"/>
                <a:cs typeface="Arial"/>
              </a:rPr>
              <a:t>opleiding)</a:t>
            </a:r>
            <a:endParaRPr sz="2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26369" y="57994"/>
            <a:ext cx="1500615" cy="430582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856061" y="384517"/>
            <a:ext cx="8918575" cy="9008745"/>
            <a:chOff x="5856061" y="384517"/>
            <a:chExt cx="8918575" cy="90087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6061" y="2902098"/>
              <a:ext cx="8918293" cy="64907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311751" y="384517"/>
              <a:ext cx="134620" cy="2508885"/>
            </a:xfrm>
            <a:custGeom>
              <a:avLst/>
              <a:gdLst/>
              <a:ahLst/>
              <a:cxnLst/>
              <a:rect l="l" t="t" r="r" b="b"/>
              <a:pathLst>
                <a:path w="134620" h="2508885">
                  <a:moveTo>
                    <a:pt x="0" y="0"/>
                  </a:moveTo>
                  <a:lnTo>
                    <a:pt x="134201" y="0"/>
                  </a:lnTo>
                  <a:lnTo>
                    <a:pt x="134201" y="2508425"/>
                  </a:lnTo>
                  <a:lnTo>
                    <a:pt x="0" y="25084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294272" y="3817580"/>
              <a:ext cx="0" cy="424180"/>
            </a:xfrm>
            <a:custGeom>
              <a:avLst/>
              <a:gdLst/>
              <a:ahLst/>
              <a:cxnLst/>
              <a:rect l="l" t="t" r="r" b="b"/>
              <a:pathLst>
                <a:path h="424179">
                  <a:moveTo>
                    <a:pt x="0" y="424174"/>
                  </a:moveTo>
                  <a:lnTo>
                    <a:pt x="0" y="0"/>
                  </a:lnTo>
                </a:path>
              </a:pathLst>
            </a:custGeom>
            <a:ln w="183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9632004" y="36633"/>
            <a:ext cx="8208009" cy="134620"/>
          </a:xfrm>
          <a:custGeom>
            <a:avLst/>
            <a:gdLst/>
            <a:ahLst/>
            <a:cxnLst/>
            <a:rect l="l" t="t" r="r" b="b"/>
            <a:pathLst>
              <a:path w="8208009" h="134620">
                <a:moveTo>
                  <a:pt x="0" y="0"/>
                </a:moveTo>
                <a:lnTo>
                  <a:pt x="8207638" y="0"/>
                </a:lnTo>
                <a:lnTo>
                  <a:pt x="8207638" y="134270"/>
                </a:lnTo>
                <a:lnTo>
                  <a:pt x="0" y="13427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96705" y="3594813"/>
            <a:ext cx="6929755" cy="0"/>
          </a:xfrm>
          <a:custGeom>
            <a:avLst/>
            <a:gdLst/>
            <a:ahLst/>
            <a:cxnLst/>
            <a:rect l="l" t="t" r="r" b="b"/>
            <a:pathLst>
              <a:path w="6929755">
                <a:moveTo>
                  <a:pt x="0" y="0"/>
                </a:moveTo>
                <a:lnTo>
                  <a:pt x="6929674" y="0"/>
                </a:lnTo>
              </a:path>
            </a:pathLst>
          </a:custGeom>
          <a:ln w="152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26530" y="748437"/>
            <a:ext cx="3402965" cy="994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350" b="1" spc="-10" dirty="0">
                <a:latin typeface="Arial"/>
                <a:cs typeface="Arial"/>
              </a:rPr>
              <a:t>Inleiding</a:t>
            </a:r>
            <a:endParaRPr sz="6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3422" y="2847183"/>
            <a:ext cx="4722495" cy="1532890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 marR="5080" indent="-1270" algn="ctr">
              <a:lnSpc>
                <a:spcPct val="91300"/>
              </a:lnSpc>
              <a:spcBef>
                <a:spcPts val="470"/>
              </a:spcBef>
              <a:tabLst>
                <a:tab pos="3392804" algn="l"/>
              </a:tabLst>
            </a:pPr>
            <a:r>
              <a:rPr sz="3500" b="1" dirty="0">
                <a:latin typeface="Arial"/>
                <a:cs typeface="Arial"/>
              </a:rPr>
              <a:t>Door</a:t>
            </a:r>
            <a:r>
              <a:rPr sz="3500" b="1" spc="355" dirty="0">
                <a:latin typeface="Arial"/>
                <a:cs typeface="Arial"/>
              </a:rPr>
              <a:t> </a:t>
            </a:r>
            <a:r>
              <a:rPr sz="3500" b="1" dirty="0">
                <a:latin typeface="Arial"/>
                <a:cs typeface="Arial"/>
              </a:rPr>
              <a:t>goed</a:t>
            </a:r>
            <a:r>
              <a:rPr sz="3500" b="1" spc="165" dirty="0">
                <a:latin typeface="Arial"/>
                <a:cs typeface="Arial"/>
              </a:rPr>
              <a:t> </a:t>
            </a:r>
            <a:r>
              <a:rPr sz="3500" b="1" spc="-25" dirty="0">
                <a:latin typeface="Arial"/>
                <a:cs typeface="Arial"/>
              </a:rPr>
              <a:t>te </a:t>
            </a:r>
            <a:r>
              <a:rPr sz="3500" b="1" spc="-10" dirty="0">
                <a:latin typeface="Arial"/>
                <a:cs typeface="Arial"/>
              </a:rPr>
              <a:t>communiceren</a:t>
            </a:r>
            <a:r>
              <a:rPr sz="3500" b="1" dirty="0">
                <a:latin typeface="Arial"/>
                <a:cs typeface="Arial"/>
              </a:rPr>
              <a:t>	</a:t>
            </a:r>
            <a:r>
              <a:rPr sz="3500" b="1" spc="55" dirty="0">
                <a:latin typeface="Arial"/>
                <a:cs typeface="Arial"/>
              </a:rPr>
              <a:t>kun</a:t>
            </a:r>
            <a:r>
              <a:rPr sz="3500" b="1" spc="130" dirty="0">
                <a:latin typeface="Arial"/>
                <a:cs typeface="Arial"/>
              </a:rPr>
              <a:t> </a:t>
            </a:r>
            <a:r>
              <a:rPr sz="3500" b="1" spc="-50" dirty="0">
                <a:latin typeface="Arial"/>
                <a:cs typeface="Arial"/>
              </a:rPr>
              <a:t>je </a:t>
            </a:r>
            <a:r>
              <a:rPr sz="3500" b="1" dirty="0">
                <a:latin typeface="Arial"/>
                <a:cs typeface="Arial"/>
              </a:rPr>
              <a:t>meer</a:t>
            </a:r>
            <a:r>
              <a:rPr sz="3500" b="1" spc="254" dirty="0">
                <a:latin typeface="Arial"/>
                <a:cs typeface="Arial"/>
              </a:rPr>
              <a:t> </a:t>
            </a:r>
            <a:r>
              <a:rPr sz="3500" b="1" spc="-10" dirty="0">
                <a:latin typeface="Arial"/>
                <a:cs typeface="Arial"/>
              </a:rPr>
              <a:t>bereiken</a:t>
            </a:r>
            <a:endParaRPr sz="35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804468" y="2886839"/>
            <a:ext cx="7898130" cy="0"/>
          </a:xfrm>
          <a:custGeom>
            <a:avLst/>
            <a:gdLst/>
            <a:ahLst/>
            <a:cxnLst/>
            <a:rect l="l" t="t" r="r" b="b"/>
            <a:pathLst>
              <a:path w="7898130">
                <a:moveTo>
                  <a:pt x="0" y="0"/>
                </a:moveTo>
                <a:lnTo>
                  <a:pt x="7898012" y="0"/>
                </a:lnTo>
              </a:path>
            </a:pathLst>
          </a:custGeom>
          <a:ln w="1271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791765" y="254075"/>
            <a:ext cx="7874000" cy="280733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011555" marR="967105" algn="ctr">
              <a:lnSpc>
                <a:spcPts val="7109"/>
              </a:lnSpc>
              <a:spcBef>
                <a:spcPts val="770"/>
              </a:spcBef>
            </a:pPr>
            <a:r>
              <a:rPr sz="6350" spc="75" dirty="0">
                <a:solidFill>
                  <a:srgbClr val="000000"/>
                </a:solidFill>
              </a:rPr>
              <a:t>Waarom</a:t>
            </a:r>
            <a:r>
              <a:rPr sz="6350" spc="565" dirty="0">
                <a:solidFill>
                  <a:srgbClr val="000000"/>
                </a:solidFill>
              </a:rPr>
              <a:t> </a:t>
            </a:r>
            <a:r>
              <a:rPr sz="6350" spc="125" dirty="0">
                <a:solidFill>
                  <a:srgbClr val="000000"/>
                </a:solidFill>
              </a:rPr>
              <a:t>is</a:t>
            </a:r>
            <a:r>
              <a:rPr sz="6350" spc="10" dirty="0">
                <a:solidFill>
                  <a:srgbClr val="000000"/>
                </a:solidFill>
              </a:rPr>
              <a:t> </a:t>
            </a:r>
            <a:r>
              <a:rPr sz="6350" spc="-20" dirty="0">
                <a:solidFill>
                  <a:srgbClr val="000000"/>
                </a:solidFill>
              </a:rPr>
              <a:t>taal </a:t>
            </a:r>
            <a:r>
              <a:rPr sz="6350" spc="45" dirty="0">
                <a:solidFill>
                  <a:srgbClr val="000000"/>
                </a:solidFill>
              </a:rPr>
              <a:t>belangrijk</a:t>
            </a:r>
            <a:endParaRPr sz="6350"/>
          </a:p>
          <a:p>
            <a:pPr algn="ctr">
              <a:lnSpc>
                <a:spcPts val="7009"/>
              </a:lnSpc>
            </a:pPr>
            <a:r>
              <a:rPr sz="6350" dirty="0">
                <a:solidFill>
                  <a:srgbClr val="000000"/>
                </a:solidFill>
              </a:rPr>
              <a:t>voor</a:t>
            </a:r>
            <a:r>
              <a:rPr sz="6350" spc="780" dirty="0">
                <a:solidFill>
                  <a:srgbClr val="000000"/>
                </a:solidFill>
              </a:rPr>
              <a:t> </a:t>
            </a:r>
            <a:r>
              <a:rPr sz="6350" dirty="0">
                <a:solidFill>
                  <a:srgbClr val="000000"/>
                </a:solidFill>
              </a:rPr>
              <a:t>jouw</a:t>
            </a:r>
            <a:r>
              <a:rPr sz="6350" spc="405" dirty="0">
                <a:solidFill>
                  <a:srgbClr val="000000"/>
                </a:solidFill>
              </a:rPr>
              <a:t> </a:t>
            </a:r>
            <a:r>
              <a:rPr sz="6350" spc="55" dirty="0">
                <a:solidFill>
                  <a:srgbClr val="000000"/>
                </a:solidFill>
              </a:rPr>
              <a:t>toekomst</a:t>
            </a:r>
            <a:endParaRPr sz="6350"/>
          </a:p>
        </p:txBody>
      </p:sp>
      <p:sp>
        <p:nvSpPr>
          <p:cNvPr id="13" name="object 13"/>
          <p:cNvSpPr txBox="1"/>
          <p:nvPr/>
        </p:nvSpPr>
        <p:spPr>
          <a:xfrm>
            <a:off x="506743" y="5935415"/>
            <a:ext cx="5022215" cy="308673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375285" marR="30480" algn="ctr">
              <a:lnSpc>
                <a:spcPct val="91200"/>
              </a:lnSpc>
              <a:spcBef>
                <a:spcPts val="470"/>
              </a:spcBef>
            </a:pPr>
            <a:r>
              <a:rPr sz="3500" dirty="0">
                <a:latin typeface="Arial"/>
                <a:cs typeface="Arial"/>
              </a:rPr>
              <a:t>Goede</a:t>
            </a:r>
            <a:r>
              <a:rPr sz="3500" spc="315" dirty="0">
                <a:latin typeface="Arial"/>
                <a:cs typeface="Arial"/>
              </a:rPr>
              <a:t> </a:t>
            </a:r>
            <a:r>
              <a:rPr sz="3500" spc="-10" dirty="0">
                <a:latin typeface="Arial"/>
                <a:cs typeface="Arial"/>
              </a:rPr>
              <a:t>taalvaardigheid </a:t>
            </a:r>
            <a:r>
              <a:rPr sz="3500" dirty="0">
                <a:latin typeface="Arial"/>
                <a:cs typeface="Arial"/>
              </a:rPr>
              <a:t>helpt</a:t>
            </a:r>
            <a:r>
              <a:rPr sz="3500" spc="200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bij</a:t>
            </a:r>
            <a:r>
              <a:rPr sz="3500" spc="114" dirty="0">
                <a:latin typeface="Arial"/>
                <a:cs typeface="Arial"/>
              </a:rPr>
              <a:t> </a:t>
            </a:r>
            <a:r>
              <a:rPr sz="3500" spc="-10" dirty="0">
                <a:latin typeface="Arial"/>
                <a:cs typeface="Arial"/>
              </a:rPr>
              <a:t>solliciteren, </a:t>
            </a:r>
            <a:r>
              <a:rPr sz="3500" dirty="0">
                <a:latin typeface="Arial"/>
                <a:cs typeface="Arial"/>
              </a:rPr>
              <a:t>studeren</a:t>
            </a:r>
            <a:r>
              <a:rPr sz="3500" spc="400" dirty="0">
                <a:latin typeface="Arial"/>
                <a:cs typeface="Arial"/>
              </a:rPr>
              <a:t> </a:t>
            </a:r>
            <a:r>
              <a:rPr sz="3500" spc="-25" dirty="0">
                <a:latin typeface="Arial"/>
                <a:cs typeface="Arial"/>
              </a:rPr>
              <a:t>en </a:t>
            </a:r>
            <a:r>
              <a:rPr sz="3500" spc="-10" dirty="0">
                <a:latin typeface="Arial"/>
                <a:cs typeface="Arial"/>
              </a:rPr>
              <a:t>communiceren</a:t>
            </a:r>
            <a:endParaRPr sz="3500">
              <a:latin typeface="Arial"/>
              <a:cs typeface="Arial"/>
            </a:endParaRPr>
          </a:p>
          <a:p>
            <a:pPr marL="37465" marR="204470" indent="-78105" algn="ctr">
              <a:lnSpc>
                <a:spcPts val="3820"/>
              </a:lnSpc>
              <a:spcBef>
                <a:spcPts val="835"/>
              </a:spcBef>
            </a:pPr>
            <a:r>
              <a:rPr sz="3500" dirty="0">
                <a:latin typeface="Arial"/>
                <a:cs typeface="Arial"/>
              </a:rPr>
              <a:t>Taal</a:t>
            </a:r>
            <a:r>
              <a:rPr sz="3500" spc="220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is</a:t>
            </a:r>
            <a:r>
              <a:rPr sz="3500" spc="120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overal:</a:t>
            </a:r>
            <a:r>
              <a:rPr sz="3500" spc="260" dirty="0">
                <a:latin typeface="Arial"/>
                <a:cs typeface="Arial"/>
              </a:rPr>
              <a:t> </a:t>
            </a:r>
            <a:r>
              <a:rPr sz="3500" spc="-10" dirty="0">
                <a:latin typeface="Arial"/>
                <a:cs typeface="Arial"/>
              </a:rPr>
              <a:t>school</a:t>
            </a:r>
            <a:r>
              <a:rPr sz="1875" spc="-15" baseline="-22222" dirty="0">
                <a:latin typeface="Times New Roman"/>
                <a:cs typeface="Times New Roman"/>
              </a:rPr>
              <a:t>1 </a:t>
            </a:r>
            <a:r>
              <a:rPr sz="3500" dirty="0">
                <a:latin typeface="Arial"/>
                <a:cs typeface="Arial"/>
              </a:rPr>
              <a:t>werk,</a:t>
            </a:r>
            <a:r>
              <a:rPr sz="3500" spc="290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sociale</a:t>
            </a:r>
            <a:r>
              <a:rPr sz="3500" spc="305" dirty="0">
                <a:latin typeface="Arial"/>
                <a:cs typeface="Arial"/>
              </a:rPr>
              <a:t> </a:t>
            </a:r>
            <a:r>
              <a:rPr sz="3500" spc="-20" dirty="0">
                <a:latin typeface="Arial"/>
                <a:cs typeface="Arial"/>
              </a:rPr>
              <a:t>contacte</a:t>
            </a:r>
            <a:r>
              <a:rPr sz="3500" spc="-270" dirty="0">
                <a:latin typeface="Arial"/>
                <a:cs typeface="Arial"/>
              </a:rPr>
              <a:t> </a:t>
            </a:r>
            <a:r>
              <a:rPr sz="3500" spc="-50" dirty="0">
                <a:latin typeface="Arial"/>
                <a:cs typeface="Arial"/>
              </a:rPr>
              <a:t>n</a:t>
            </a:r>
            <a:endParaRPr sz="3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649891" y="265504"/>
            <a:ext cx="9396095" cy="9615805"/>
            <a:chOff x="8649891" y="265504"/>
            <a:chExt cx="9396095" cy="96158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83539" y="265504"/>
              <a:ext cx="4514047" cy="328048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49891" y="2874633"/>
              <a:ext cx="4745850" cy="700650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433988" y="6023897"/>
              <a:ext cx="597806" cy="142815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8013495" y="3545987"/>
              <a:ext cx="0" cy="2478405"/>
            </a:xfrm>
            <a:custGeom>
              <a:avLst/>
              <a:gdLst/>
              <a:ahLst/>
              <a:cxnLst/>
              <a:rect l="l" t="t" r="r" b="b"/>
              <a:pathLst>
                <a:path h="2478404">
                  <a:moveTo>
                    <a:pt x="0" y="2477908"/>
                  </a:moveTo>
                  <a:lnTo>
                    <a:pt x="0" y="0"/>
                  </a:lnTo>
                </a:path>
              </a:pathLst>
            </a:custGeom>
            <a:ln w="64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64098" y="1041391"/>
            <a:ext cx="14789150" cy="994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350" spc="110" dirty="0">
                <a:solidFill>
                  <a:srgbClr val="000000"/>
                </a:solidFill>
              </a:rPr>
              <a:t>Denk</a:t>
            </a:r>
            <a:r>
              <a:rPr sz="6350" spc="260" dirty="0">
                <a:solidFill>
                  <a:srgbClr val="000000"/>
                </a:solidFill>
              </a:rPr>
              <a:t> </a:t>
            </a:r>
            <a:r>
              <a:rPr sz="6350" spc="254" dirty="0">
                <a:solidFill>
                  <a:srgbClr val="000000"/>
                </a:solidFill>
              </a:rPr>
              <a:t>na</a:t>
            </a:r>
            <a:r>
              <a:rPr sz="6350" spc="-105" dirty="0">
                <a:solidFill>
                  <a:srgbClr val="000000"/>
                </a:solidFill>
              </a:rPr>
              <a:t> </a:t>
            </a:r>
            <a:r>
              <a:rPr sz="6350" dirty="0">
                <a:solidFill>
                  <a:srgbClr val="000000"/>
                </a:solidFill>
              </a:rPr>
              <a:t>over</a:t>
            </a:r>
            <a:r>
              <a:rPr sz="6350" spc="705" dirty="0">
                <a:solidFill>
                  <a:srgbClr val="000000"/>
                </a:solidFill>
              </a:rPr>
              <a:t> </a:t>
            </a:r>
            <a:r>
              <a:rPr sz="6350" dirty="0">
                <a:solidFill>
                  <a:srgbClr val="000000"/>
                </a:solidFill>
              </a:rPr>
              <a:t>jouw</a:t>
            </a:r>
            <a:r>
              <a:rPr sz="6350" spc="330" dirty="0">
                <a:solidFill>
                  <a:srgbClr val="000000"/>
                </a:solidFill>
              </a:rPr>
              <a:t> </a:t>
            </a:r>
            <a:r>
              <a:rPr sz="6350" spc="75" dirty="0">
                <a:solidFill>
                  <a:srgbClr val="000000"/>
                </a:solidFill>
              </a:rPr>
              <a:t>Cirkel</a:t>
            </a:r>
            <a:r>
              <a:rPr sz="6350" spc="365" dirty="0">
                <a:solidFill>
                  <a:srgbClr val="000000"/>
                </a:solidFill>
              </a:rPr>
              <a:t> </a:t>
            </a:r>
            <a:r>
              <a:rPr sz="6350" spc="100" dirty="0">
                <a:solidFill>
                  <a:srgbClr val="000000"/>
                </a:solidFill>
              </a:rPr>
              <a:t>van</a:t>
            </a:r>
            <a:r>
              <a:rPr sz="6350" spc="204" dirty="0">
                <a:solidFill>
                  <a:srgbClr val="000000"/>
                </a:solidFill>
              </a:rPr>
              <a:t> </a:t>
            </a:r>
            <a:r>
              <a:rPr sz="6350" spc="40" dirty="0">
                <a:solidFill>
                  <a:srgbClr val="000000"/>
                </a:solidFill>
              </a:rPr>
              <a:t>Invloed</a:t>
            </a:r>
            <a:endParaRPr sz="6350"/>
          </a:p>
        </p:txBody>
      </p:sp>
      <p:sp>
        <p:nvSpPr>
          <p:cNvPr id="8" name="object 8"/>
          <p:cNvSpPr txBox="1"/>
          <p:nvPr/>
        </p:nvSpPr>
        <p:spPr>
          <a:xfrm>
            <a:off x="200726" y="2691806"/>
            <a:ext cx="8181975" cy="52209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604">
              <a:lnSpc>
                <a:spcPct val="100000"/>
              </a:lnSpc>
              <a:spcBef>
                <a:spcPts val="105"/>
              </a:spcBef>
            </a:pPr>
            <a:r>
              <a:rPr sz="4050" b="1" spc="-10" dirty="0">
                <a:latin typeface="Arial"/>
                <a:cs typeface="Arial"/>
              </a:rPr>
              <a:t>Opdracht:</a:t>
            </a:r>
            <a:endParaRPr sz="4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600">
              <a:latin typeface="Arial"/>
              <a:cs typeface="Arial"/>
            </a:endParaRPr>
          </a:p>
          <a:p>
            <a:pPr marL="15875">
              <a:lnSpc>
                <a:spcPct val="100000"/>
              </a:lnSpc>
            </a:pPr>
            <a:r>
              <a:rPr sz="4050" b="1" spc="70" dirty="0">
                <a:latin typeface="Arial"/>
                <a:cs typeface="Arial"/>
              </a:rPr>
              <a:t>Maak</a:t>
            </a:r>
            <a:r>
              <a:rPr sz="4050" b="1" spc="330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je</a:t>
            </a:r>
            <a:r>
              <a:rPr sz="4050" b="1" spc="170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eigen</a:t>
            </a:r>
            <a:r>
              <a:rPr sz="4050" b="1" spc="28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Cirkel</a:t>
            </a:r>
            <a:r>
              <a:rPr sz="4050" b="1" spc="409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van</a:t>
            </a:r>
            <a:r>
              <a:rPr sz="4050" b="1" spc="250" dirty="0">
                <a:latin typeface="Arial"/>
                <a:cs typeface="Arial"/>
              </a:rPr>
              <a:t> </a:t>
            </a:r>
            <a:r>
              <a:rPr sz="4050" b="1" spc="-10" dirty="0">
                <a:latin typeface="Arial"/>
                <a:cs typeface="Arial"/>
              </a:rPr>
              <a:t>Invloed</a:t>
            </a:r>
            <a:endParaRPr sz="4050">
              <a:latin typeface="Arial"/>
              <a:cs typeface="Arial"/>
            </a:endParaRPr>
          </a:p>
          <a:p>
            <a:pPr marL="12700" marR="1163955">
              <a:lnSpc>
                <a:spcPct val="185400"/>
              </a:lnSpc>
            </a:pPr>
            <a:r>
              <a:rPr sz="4050" dirty="0">
                <a:latin typeface="Arial"/>
                <a:cs typeface="Arial"/>
              </a:rPr>
              <a:t>Waar</a:t>
            </a:r>
            <a:r>
              <a:rPr sz="4050" spc="370" dirty="0">
                <a:latin typeface="Arial"/>
                <a:cs typeface="Arial"/>
              </a:rPr>
              <a:t> </a:t>
            </a:r>
            <a:r>
              <a:rPr sz="4050" spc="60" dirty="0">
                <a:latin typeface="Arial"/>
                <a:cs typeface="Arial"/>
              </a:rPr>
              <a:t>kun</a:t>
            </a:r>
            <a:r>
              <a:rPr sz="4050" spc="17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18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zelf</a:t>
            </a:r>
            <a:r>
              <a:rPr sz="4050" spc="34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aan</a:t>
            </a:r>
            <a:r>
              <a:rPr sz="4050" spc="110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werken? </a:t>
            </a:r>
            <a:r>
              <a:rPr sz="4050" spc="65" dirty="0">
                <a:latin typeface="Arial"/>
                <a:cs typeface="Arial"/>
              </a:rPr>
              <a:t>Wat</a:t>
            </a:r>
            <a:r>
              <a:rPr sz="4050" spc="229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bepaalt</a:t>
            </a:r>
            <a:r>
              <a:rPr sz="4050" spc="49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jouw</a:t>
            </a:r>
            <a:r>
              <a:rPr sz="4050" spc="250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toekomst?</a:t>
            </a:r>
            <a:endParaRPr sz="4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600">
              <a:latin typeface="Arial"/>
              <a:cs typeface="Arial"/>
            </a:endParaRPr>
          </a:p>
          <a:p>
            <a:pPr marL="161925">
              <a:lnSpc>
                <a:spcPct val="100000"/>
              </a:lnSpc>
            </a:pPr>
            <a:r>
              <a:rPr sz="4050" spc="65" dirty="0">
                <a:latin typeface="Arial"/>
                <a:cs typeface="Arial"/>
              </a:rPr>
              <a:t>Wat</a:t>
            </a:r>
            <a:r>
              <a:rPr sz="4050" spc="22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ligt</a:t>
            </a:r>
            <a:r>
              <a:rPr sz="4050" spc="95" dirty="0">
                <a:latin typeface="Arial"/>
                <a:cs typeface="Arial"/>
              </a:rPr>
              <a:t> </a:t>
            </a:r>
            <a:r>
              <a:rPr sz="4050" spc="50" dirty="0">
                <a:latin typeface="Arial"/>
                <a:cs typeface="Arial"/>
              </a:rPr>
              <a:t>buiten</a:t>
            </a:r>
            <a:r>
              <a:rPr sz="4050" spc="28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jouw</a:t>
            </a:r>
            <a:r>
              <a:rPr sz="4050" spc="185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controle?</a:t>
            </a:r>
            <a:endParaRPr sz="4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8608" y="2325343"/>
            <a:ext cx="11053445" cy="7494905"/>
            <a:chOff x="768608" y="2325343"/>
            <a:chExt cx="11053445" cy="74949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8608" y="2841065"/>
              <a:ext cx="11053316" cy="697903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72648" y="2325343"/>
              <a:ext cx="1293213" cy="76900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41873" y="2325343"/>
              <a:ext cx="1488415" cy="1037548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61128" y="6066620"/>
            <a:ext cx="5307055" cy="4070851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5965864" y="2303981"/>
            <a:ext cx="976630" cy="128270"/>
          </a:xfrm>
          <a:custGeom>
            <a:avLst/>
            <a:gdLst/>
            <a:ahLst/>
            <a:cxnLst/>
            <a:rect l="l" t="t" r="r" b="b"/>
            <a:pathLst>
              <a:path w="976629" h="128269">
                <a:moveTo>
                  <a:pt x="0" y="0"/>
                </a:moveTo>
                <a:lnTo>
                  <a:pt x="976010" y="0"/>
                </a:lnTo>
                <a:lnTo>
                  <a:pt x="976010" y="128167"/>
                </a:lnTo>
                <a:lnTo>
                  <a:pt x="0" y="12816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08840" y="2804445"/>
            <a:ext cx="963930" cy="128270"/>
          </a:xfrm>
          <a:custGeom>
            <a:avLst/>
            <a:gdLst/>
            <a:ahLst/>
            <a:cxnLst/>
            <a:rect l="l" t="t" r="r" b="b"/>
            <a:pathLst>
              <a:path w="963929" h="128269">
                <a:moveTo>
                  <a:pt x="0" y="0"/>
                </a:moveTo>
                <a:lnTo>
                  <a:pt x="963810" y="0"/>
                </a:lnTo>
                <a:lnTo>
                  <a:pt x="963810" y="128167"/>
                </a:lnTo>
                <a:lnTo>
                  <a:pt x="0" y="12816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430291" y="3059254"/>
            <a:ext cx="915035" cy="125730"/>
          </a:xfrm>
          <a:custGeom>
            <a:avLst/>
            <a:gdLst/>
            <a:ahLst/>
            <a:cxnLst/>
            <a:rect l="l" t="t" r="r" b="b"/>
            <a:pathLst>
              <a:path w="915034" h="125730">
                <a:moveTo>
                  <a:pt x="0" y="0"/>
                </a:moveTo>
                <a:lnTo>
                  <a:pt x="915009" y="0"/>
                </a:lnTo>
                <a:lnTo>
                  <a:pt x="915009" y="125116"/>
                </a:lnTo>
                <a:lnTo>
                  <a:pt x="0" y="12511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24105" y="437174"/>
            <a:ext cx="16729710" cy="18103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4180" algn="ctr">
              <a:lnSpc>
                <a:spcPct val="100000"/>
              </a:lnSpc>
              <a:spcBef>
                <a:spcPts val="105"/>
              </a:spcBef>
            </a:pPr>
            <a:r>
              <a:rPr sz="6350" spc="85" dirty="0">
                <a:solidFill>
                  <a:srgbClr val="000000"/>
                </a:solidFill>
              </a:rPr>
              <a:t>Taal</a:t>
            </a:r>
            <a:r>
              <a:rPr sz="6350" spc="315" dirty="0">
                <a:solidFill>
                  <a:srgbClr val="000000"/>
                </a:solidFill>
              </a:rPr>
              <a:t> </a:t>
            </a:r>
            <a:r>
              <a:rPr sz="6350" spc="65" dirty="0">
                <a:solidFill>
                  <a:srgbClr val="000000"/>
                </a:solidFill>
              </a:rPr>
              <a:t>en</a:t>
            </a:r>
            <a:r>
              <a:rPr sz="6350" spc="125" dirty="0">
                <a:solidFill>
                  <a:srgbClr val="000000"/>
                </a:solidFill>
              </a:rPr>
              <a:t> </a:t>
            </a:r>
            <a:r>
              <a:rPr sz="6350" spc="50" dirty="0">
                <a:solidFill>
                  <a:srgbClr val="000000"/>
                </a:solidFill>
              </a:rPr>
              <a:t>Beroepen</a:t>
            </a:r>
            <a:endParaRPr sz="6350"/>
          </a:p>
          <a:p>
            <a:pPr marL="12700">
              <a:lnSpc>
                <a:spcPct val="100000"/>
              </a:lnSpc>
              <a:spcBef>
                <a:spcPts val="185"/>
              </a:spcBef>
            </a:pPr>
            <a:r>
              <a:rPr sz="5200" dirty="0">
                <a:solidFill>
                  <a:srgbClr val="000000"/>
                </a:solidFill>
              </a:rPr>
              <a:t>Vraag:</a:t>
            </a:r>
            <a:r>
              <a:rPr sz="5200" spc="315" dirty="0">
                <a:solidFill>
                  <a:srgbClr val="000000"/>
                </a:solidFill>
              </a:rPr>
              <a:t> </a:t>
            </a:r>
            <a:r>
              <a:rPr sz="5200" spc="85" dirty="0">
                <a:solidFill>
                  <a:srgbClr val="000000"/>
                </a:solidFill>
              </a:rPr>
              <a:t>In</a:t>
            </a:r>
            <a:r>
              <a:rPr sz="5200" spc="45" dirty="0">
                <a:solidFill>
                  <a:srgbClr val="000000"/>
                </a:solidFill>
              </a:rPr>
              <a:t> </a:t>
            </a:r>
            <a:r>
              <a:rPr sz="5200" spc="80" dirty="0">
                <a:solidFill>
                  <a:srgbClr val="000000"/>
                </a:solidFill>
              </a:rPr>
              <a:t>welke</a:t>
            </a:r>
            <a:r>
              <a:rPr sz="5200" spc="220" dirty="0">
                <a:solidFill>
                  <a:srgbClr val="000000"/>
                </a:solidFill>
              </a:rPr>
              <a:t> </a:t>
            </a:r>
            <a:r>
              <a:rPr sz="5200" spc="50" dirty="0">
                <a:solidFill>
                  <a:srgbClr val="000000"/>
                </a:solidFill>
              </a:rPr>
              <a:t>beroepen</a:t>
            </a:r>
            <a:r>
              <a:rPr sz="5200" spc="570" dirty="0">
                <a:solidFill>
                  <a:srgbClr val="000000"/>
                </a:solidFill>
              </a:rPr>
              <a:t> </a:t>
            </a:r>
            <a:r>
              <a:rPr sz="5200" spc="80" dirty="0">
                <a:solidFill>
                  <a:srgbClr val="000000"/>
                </a:solidFill>
              </a:rPr>
              <a:t>is</a:t>
            </a:r>
            <a:r>
              <a:rPr sz="5200" dirty="0">
                <a:solidFill>
                  <a:srgbClr val="000000"/>
                </a:solidFill>
              </a:rPr>
              <a:t> </a:t>
            </a:r>
            <a:r>
              <a:rPr sz="5200" spc="50" dirty="0">
                <a:solidFill>
                  <a:srgbClr val="000000"/>
                </a:solidFill>
              </a:rPr>
              <a:t>Nederlands</a:t>
            </a:r>
            <a:r>
              <a:rPr sz="5200" spc="640" dirty="0">
                <a:solidFill>
                  <a:srgbClr val="000000"/>
                </a:solidFill>
              </a:rPr>
              <a:t> </a:t>
            </a:r>
            <a:r>
              <a:rPr sz="5200" spc="-10" dirty="0">
                <a:solidFill>
                  <a:srgbClr val="000000"/>
                </a:solidFill>
              </a:rPr>
              <a:t>belangrijk?</a:t>
            </a:r>
            <a:endParaRPr sz="5200"/>
          </a:p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384300" marR="1425575" indent="53975" algn="ctr">
              <a:lnSpc>
                <a:spcPts val="4200"/>
              </a:lnSpc>
              <a:spcBef>
                <a:spcPts val="345"/>
              </a:spcBef>
            </a:pPr>
            <a:r>
              <a:rPr spc="85" dirty="0"/>
              <a:t>Voorbeelden: </a:t>
            </a:r>
            <a:r>
              <a:rPr spc="140" dirty="0"/>
              <a:t>Sollicitatiegesprekken: </a:t>
            </a:r>
            <a:r>
              <a:rPr sz="3750" b="0" dirty="0">
                <a:latin typeface="Arial"/>
                <a:cs typeface="Arial"/>
              </a:rPr>
              <a:t>Jezelf</a:t>
            </a:r>
            <a:r>
              <a:rPr sz="3750" b="0" spc="470" dirty="0">
                <a:latin typeface="Arial"/>
                <a:cs typeface="Arial"/>
              </a:rPr>
              <a:t> </a:t>
            </a:r>
            <a:r>
              <a:rPr sz="3750" b="0" spc="-10" dirty="0">
                <a:latin typeface="Arial"/>
                <a:cs typeface="Arial"/>
              </a:rPr>
              <a:t>presenteren </a:t>
            </a:r>
            <a:r>
              <a:rPr spc="114" dirty="0"/>
              <a:t>KIantcontact:</a:t>
            </a:r>
            <a:endParaRPr sz="3750">
              <a:latin typeface="Arial"/>
              <a:cs typeface="Arial"/>
            </a:endParaRPr>
          </a:p>
          <a:p>
            <a:pPr marL="1193165" marR="5080" indent="-1181100">
              <a:lnSpc>
                <a:spcPts val="4200"/>
              </a:lnSpc>
              <a:spcBef>
                <a:spcPts val="20"/>
              </a:spcBef>
            </a:pPr>
            <a:r>
              <a:rPr sz="3750" b="0" dirty="0">
                <a:latin typeface="Arial"/>
                <a:cs typeface="Arial"/>
              </a:rPr>
              <a:t>Duidelijk</a:t>
            </a:r>
            <a:r>
              <a:rPr sz="3750" b="0" spc="515" dirty="0">
                <a:latin typeface="Arial"/>
                <a:cs typeface="Arial"/>
              </a:rPr>
              <a:t> </a:t>
            </a:r>
            <a:r>
              <a:rPr sz="3750" b="0" spc="60" dirty="0">
                <a:latin typeface="Arial"/>
                <a:cs typeface="Arial"/>
              </a:rPr>
              <a:t>en</a:t>
            </a:r>
            <a:r>
              <a:rPr sz="3750" b="0" spc="204" dirty="0">
                <a:latin typeface="Arial"/>
                <a:cs typeface="Arial"/>
              </a:rPr>
              <a:t> </a:t>
            </a:r>
            <a:r>
              <a:rPr sz="3750" b="0" dirty="0">
                <a:latin typeface="Arial"/>
                <a:cs typeface="Arial"/>
              </a:rPr>
              <a:t>vriendelijk</a:t>
            </a:r>
            <a:r>
              <a:rPr sz="3750" b="0" spc="650" dirty="0">
                <a:latin typeface="Arial"/>
                <a:cs typeface="Arial"/>
              </a:rPr>
              <a:t> </a:t>
            </a:r>
            <a:r>
              <a:rPr sz="3750" b="0" spc="-10" dirty="0">
                <a:latin typeface="Arial"/>
                <a:cs typeface="Arial"/>
              </a:rPr>
              <a:t>communiceren </a:t>
            </a:r>
            <a:r>
              <a:rPr spc="90" dirty="0"/>
              <a:t>Verslagen</a:t>
            </a:r>
            <a:r>
              <a:rPr spc="480" dirty="0"/>
              <a:t> </a:t>
            </a:r>
            <a:r>
              <a:rPr spc="140" dirty="0"/>
              <a:t>en</a:t>
            </a:r>
            <a:r>
              <a:rPr spc="150" dirty="0"/>
              <a:t> </a:t>
            </a:r>
            <a:r>
              <a:rPr spc="114" dirty="0"/>
              <a:t>rapporten: </a:t>
            </a:r>
            <a:r>
              <a:rPr sz="3750" b="0" dirty="0">
                <a:latin typeface="Arial"/>
                <a:cs typeface="Arial"/>
              </a:rPr>
              <a:t>Correct</a:t>
            </a:r>
            <a:r>
              <a:rPr sz="3750" b="0" spc="450" dirty="0">
                <a:latin typeface="Arial"/>
                <a:cs typeface="Arial"/>
              </a:rPr>
              <a:t> </a:t>
            </a:r>
            <a:r>
              <a:rPr sz="3750" b="0" spc="60" dirty="0">
                <a:latin typeface="Arial"/>
                <a:cs typeface="Arial"/>
              </a:rPr>
              <a:t>en</a:t>
            </a:r>
            <a:r>
              <a:rPr sz="3750" b="0" spc="160" dirty="0">
                <a:latin typeface="Arial"/>
                <a:cs typeface="Arial"/>
              </a:rPr>
              <a:t> </a:t>
            </a:r>
            <a:r>
              <a:rPr sz="3750" b="0" dirty="0">
                <a:latin typeface="Arial"/>
                <a:cs typeface="Arial"/>
              </a:rPr>
              <a:t>helder</a:t>
            </a:r>
            <a:r>
              <a:rPr sz="3750" b="0" spc="434" dirty="0">
                <a:latin typeface="Arial"/>
                <a:cs typeface="Arial"/>
              </a:rPr>
              <a:t> </a:t>
            </a:r>
            <a:r>
              <a:rPr sz="3750" b="0" spc="-10" dirty="0">
                <a:latin typeface="Arial"/>
                <a:cs typeface="Arial"/>
              </a:rPr>
              <a:t>schrijven</a:t>
            </a:r>
            <a:endParaRPr sz="3750">
              <a:latin typeface="Arial"/>
              <a:cs typeface="Arial"/>
            </a:endParaRPr>
          </a:p>
          <a:p>
            <a:pPr marR="90805" algn="ctr">
              <a:lnSpc>
                <a:spcPts val="3960"/>
              </a:lnSpc>
            </a:pPr>
            <a:r>
              <a:rPr spc="120" dirty="0"/>
              <a:t>Presentaties</a:t>
            </a:r>
            <a:r>
              <a:rPr spc="400" dirty="0"/>
              <a:t> </a:t>
            </a:r>
            <a:r>
              <a:rPr spc="125" dirty="0"/>
              <a:t>geven:</a:t>
            </a:r>
          </a:p>
          <a:p>
            <a:pPr marL="24765" algn="ctr">
              <a:lnSpc>
                <a:spcPts val="4365"/>
              </a:lnSpc>
            </a:pPr>
            <a:r>
              <a:rPr sz="3750" b="0" dirty="0">
                <a:latin typeface="Arial"/>
                <a:cs typeface="Arial"/>
              </a:rPr>
              <a:t>goed</a:t>
            </a:r>
            <a:r>
              <a:rPr sz="3750" b="0" spc="320" dirty="0">
                <a:latin typeface="Arial"/>
                <a:cs typeface="Arial"/>
              </a:rPr>
              <a:t> </a:t>
            </a:r>
            <a:r>
              <a:rPr sz="3750" b="0" dirty="0">
                <a:latin typeface="Arial"/>
                <a:cs typeface="Arial"/>
              </a:rPr>
              <a:t>uitleggen</a:t>
            </a:r>
            <a:r>
              <a:rPr sz="3750" b="0" spc="434" dirty="0">
                <a:latin typeface="Arial"/>
                <a:cs typeface="Arial"/>
              </a:rPr>
              <a:t> </a:t>
            </a:r>
            <a:r>
              <a:rPr sz="3750" b="0" spc="60" dirty="0">
                <a:latin typeface="Arial"/>
                <a:cs typeface="Arial"/>
              </a:rPr>
              <a:t>en</a:t>
            </a:r>
            <a:r>
              <a:rPr sz="3750" b="0" spc="280" dirty="0">
                <a:latin typeface="Arial"/>
                <a:cs typeface="Arial"/>
              </a:rPr>
              <a:t> </a:t>
            </a:r>
            <a:r>
              <a:rPr sz="3750" b="0" spc="-10" dirty="0">
                <a:latin typeface="Arial"/>
                <a:cs typeface="Arial"/>
              </a:rPr>
              <a:t>overtuigen</a:t>
            </a:r>
            <a:endParaRPr sz="3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34400" y="712119"/>
            <a:ext cx="8471535" cy="626018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7385" y="833882"/>
            <a:ext cx="8928735" cy="9029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750" spc="65" dirty="0">
                <a:solidFill>
                  <a:srgbClr val="000000"/>
                </a:solidFill>
              </a:rPr>
              <a:t>Jouw</a:t>
            </a:r>
            <a:r>
              <a:rPr sz="5750" spc="190" dirty="0">
                <a:solidFill>
                  <a:srgbClr val="000000"/>
                </a:solidFill>
              </a:rPr>
              <a:t> </a:t>
            </a:r>
            <a:r>
              <a:rPr sz="5750" spc="50" dirty="0">
                <a:solidFill>
                  <a:srgbClr val="000000"/>
                </a:solidFill>
              </a:rPr>
              <a:t>Kwaliteiten</a:t>
            </a:r>
            <a:r>
              <a:rPr sz="5750" spc="585" dirty="0">
                <a:solidFill>
                  <a:srgbClr val="000000"/>
                </a:solidFill>
              </a:rPr>
              <a:t> </a:t>
            </a:r>
            <a:r>
              <a:rPr sz="5750" spc="60" dirty="0">
                <a:solidFill>
                  <a:srgbClr val="000000"/>
                </a:solidFill>
              </a:rPr>
              <a:t>en</a:t>
            </a:r>
            <a:r>
              <a:rPr sz="5750" spc="75" dirty="0">
                <a:solidFill>
                  <a:srgbClr val="000000"/>
                </a:solidFill>
              </a:rPr>
              <a:t> </a:t>
            </a:r>
            <a:r>
              <a:rPr sz="5750" spc="30" dirty="0">
                <a:solidFill>
                  <a:srgbClr val="000000"/>
                </a:solidFill>
              </a:rPr>
              <a:t>Taal</a:t>
            </a:r>
            <a:endParaRPr sz="5750"/>
          </a:p>
        </p:txBody>
      </p:sp>
      <p:sp>
        <p:nvSpPr>
          <p:cNvPr id="6" name="object 6"/>
          <p:cNvSpPr txBox="1"/>
          <p:nvPr/>
        </p:nvSpPr>
        <p:spPr>
          <a:xfrm>
            <a:off x="162656" y="6329328"/>
            <a:ext cx="16144143" cy="3560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50" b="1" dirty="0">
                <a:latin typeface="Arial"/>
                <a:cs typeface="Arial"/>
              </a:rPr>
              <a:t>Wat</a:t>
            </a:r>
            <a:r>
              <a:rPr sz="4050" b="1" spc="35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zijn</a:t>
            </a:r>
            <a:r>
              <a:rPr sz="4050" b="1" spc="30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jouw</a:t>
            </a:r>
            <a:r>
              <a:rPr sz="4050" b="1" spc="42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sterke</a:t>
            </a:r>
            <a:r>
              <a:rPr sz="4050" b="1" spc="340" dirty="0">
                <a:latin typeface="Arial"/>
                <a:cs typeface="Arial"/>
              </a:rPr>
              <a:t> </a:t>
            </a:r>
            <a:r>
              <a:rPr sz="4050" b="1" spc="-10" dirty="0">
                <a:latin typeface="Arial"/>
                <a:cs typeface="Arial"/>
              </a:rPr>
              <a:t>punten?</a:t>
            </a:r>
            <a:endParaRPr sz="40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000" dirty="0">
              <a:latin typeface="Arial"/>
              <a:cs typeface="Arial"/>
            </a:endParaRPr>
          </a:p>
          <a:p>
            <a:pPr marL="772795" marR="5080" indent="-420370">
              <a:lnSpc>
                <a:spcPts val="4490"/>
              </a:lnSpc>
              <a:buChar char="•"/>
              <a:tabLst>
                <a:tab pos="772795" algn="l"/>
                <a:tab pos="775335" algn="l"/>
                <a:tab pos="8307705" algn="l"/>
              </a:tabLst>
            </a:pPr>
            <a:r>
              <a:rPr sz="4050" dirty="0">
                <a:latin typeface="Arial"/>
                <a:cs typeface="Arial"/>
              </a:rPr>
              <a:t>	Ben</a:t>
            </a:r>
            <a:r>
              <a:rPr sz="4050" spc="27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204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goed</a:t>
            </a:r>
            <a:r>
              <a:rPr sz="4050" spc="225" dirty="0">
                <a:latin typeface="Arial"/>
                <a:cs typeface="Arial"/>
              </a:rPr>
              <a:t> </a:t>
            </a:r>
            <a:r>
              <a:rPr sz="4050" spc="60" dirty="0">
                <a:latin typeface="Arial"/>
                <a:cs typeface="Arial"/>
              </a:rPr>
              <a:t>in</a:t>
            </a:r>
            <a:r>
              <a:rPr sz="4050" spc="70" dirty="0">
                <a:latin typeface="Arial"/>
                <a:cs typeface="Arial"/>
              </a:rPr>
              <a:t> </a:t>
            </a:r>
            <a:r>
              <a:rPr sz="4050" spc="-10" dirty="0" err="1">
                <a:latin typeface="Arial"/>
                <a:cs typeface="Arial"/>
              </a:rPr>
              <a:t>presenteren</a:t>
            </a:r>
            <a:r>
              <a:rPr sz="4050" spc="-10" dirty="0">
                <a:latin typeface="Arial"/>
                <a:cs typeface="Arial"/>
              </a:rPr>
              <a:t>?</a:t>
            </a:r>
            <a:r>
              <a:rPr lang="nl-NL" sz="4050" spc="-10" dirty="0">
                <a:latin typeface="Arial"/>
                <a:cs typeface="Arial"/>
              </a:rPr>
              <a:t> </a:t>
            </a:r>
          </a:p>
          <a:p>
            <a:pPr marL="352425" marR="5080">
              <a:lnSpc>
                <a:spcPts val="4490"/>
              </a:lnSpc>
              <a:tabLst>
                <a:tab pos="772795" algn="l"/>
                <a:tab pos="775335" algn="l"/>
                <a:tab pos="8307705" algn="l"/>
              </a:tabLst>
            </a:pPr>
            <a:r>
              <a:rPr lang="nl-NL" sz="4050" spc="-10" dirty="0">
                <a:latin typeface="Arial"/>
                <a:cs typeface="Arial"/>
              </a:rPr>
              <a:t>   </a:t>
            </a:r>
            <a:r>
              <a:rPr sz="4050" i="1" dirty="0" err="1">
                <a:latin typeface="Arial"/>
                <a:cs typeface="Arial"/>
              </a:rPr>
              <a:t>Misschien</a:t>
            </a:r>
            <a:r>
              <a:rPr sz="4050" i="1" spc="434" dirty="0">
                <a:latin typeface="Arial"/>
                <a:cs typeface="Arial"/>
              </a:rPr>
              <a:t> </a:t>
            </a:r>
            <a:r>
              <a:rPr sz="4050" i="1" spc="50" dirty="0">
                <a:latin typeface="Arial"/>
                <a:cs typeface="Arial"/>
              </a:rPr>
              <a:t>past</a:t>
            </a:r>
            <a:r>
              <a:rPr sz="4050" i="1" spc="229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een</a:t>
            </a:r>
            <a:r>
              <a:rPr sz="4050" i="1" spc="220" dirty="0">
                <a:latin typeface="Arial"/>
                <a:cs typeface="Arial"/>
              </a:rPr>
              <a:t> </a:t>
            </a:r>
            <a:r>
              <a:rPr sz="4050" i="1" spc="60" dirty="0">
                <a:latin typeface="Arial"/>
                <a:cs typeface="Arial"/>
              </a:rPr>
              <a:t>baan</a:t>
            </a:r>
            <a:r>
              <a:rPr sz="4050" i="1" spc="245" dirty="0">
                <a:latin typeface="Arial"/>
                <a:cs typeface="Arial"/>
              </a:rPr>
              <a:t> </a:t>
            </a:r>
            <a:r>
              <a:rPr sz="4050" i="1" spc="60" dirty="0">
                <a:latin typeface="Arial"/>
                <a:cs typeface="Arial"/>
              </a:rPr>
              <a:t>in</a:t>
            </a:r>
            <a:r>
              <a:rPr sz="4050" i="1" spc="135" dirty="0">
                <a:latin typeface="Arial"/>
                <a:cs typeface="Arial"/>
              </a:rPr>
              <a:t> </a:t>
            </a:r>
            <a:r>
              <a:rPr sz="4050" i="1" spc="-25" dirty="0">
                <a:latin typeface="Arial"/>
                <a:cs typeface="Arial"/>
              </a:rPr>
              <a:t>de</a:t>
            </a:r>
            <a:r>
              <a:rPr lang="nl-NL" sz="4050" i="1" spc="-25" dirty="0">
                <a:latin typeface="Arial"/>
                <a:cs typeface="Arial"/>
              </a:rPr>
              <a:t> </a:t>
            </a:r>
            <a:r>
              <a:rPr sz="4050" i="1" spc="80" dirty="0">
                <a:latin typeface="Arial"/>
                <a:cs typeface="Arial"/>
              </a:rPr>
              <a:t>media</a:t>
            </a:r>
            <a:r>
              <a:rPr sz="4050" i="1" spc="-15" dirty="0">
                <a:latin typeface="Arial"/>
                <a:cs typeface="Arial"/>
              </a:rPr>
              <a:t> </a:t>
            </a:r>
            <a:r>
              <a:rPr sz="4050" i="1" spc="50" dirty="0">
                <a:latin typeface="Arial"/>
                <a:cs typeface="Arial"/>
              </a:rPr>
              <a:t>bij</a:t>
            </a:r>
            <a:r>
              <a:rPr sz="4050" i="1" spc="114" dirty="0">
                <a:latin typeface="Arial"/>
                <a:cs typeface="Arial"/>
              </a:rPr>
              <a:t> </a:t>
            </a:r>
            <a:r>
              <a:rPr sz="4050" i="1" spc="-25" dirty="0">
                <a:latin typeface="Arial"/>
                <a:cs typeface="Arial"/>
              </a:rPr>
              <a:t>jou</a:t>
            </a:r>
            <a:endParaRPr sz="4050" i="1" dirty="0">
              <a:latin typeface="Arial"/>
              <a:cs typeface="Arial"/>
            </a:endParaRPr>
          </a:p>
          <a:p>
            <a:pPr marL="770890" indent="-418465">
              <a:lnSpc>
                <a:spcPts val="4250"/>
              </a:lnSpc>
              <a:buChar char="•"/>
              <a:tabLst>
                <a:tab pos="770890" algn="l"/>
                <a:tab pos="5459095" algn="l"/>
              </a:tabLst>
            </a:pPr>
            <a:r>
              <a:rPr sz="4050" dirty="0">
                <a:latin typeface="Arial"/>
                <a:cs typeface="Arial"/>
              </a:rPr>
              <a:t>Schrijf</a:t>
            </a:r>
            <a:r>
              <a:rPr sz="4050" spc="46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145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graag?</a:t>
            </a:r>
            <a:r>
              <a:rPr sz="4050" dirty="0">
                <a:latin typeface="Arial"/>
                <a:cs typeface="Arial"/>
              </a:rPr>
              <a:t>	</a:t>
            </a:r>
            <a:r>
              <a:rPr sz="4050" i="1" dirty="0">
                <a:latin typeface="Arial"/>
                <a:cs typeface="Arial"/>
              </a:rPr>
              <a:t>Misschien</a:t>
            </a:r>
            <a:r>
              <a:rPr sz="4050" i="1" spc="600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is</a:t>
            </a:r>
            <a:r>
              <a:rPr sz="4050" i="1" spc="225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copywriting</a:t>
            </a:r>
            <a:r>
              <a:rPr sz="4050" i="1" spc="610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iets</a:t>
            </a:r>
            <a:r>
              <a:rPr sz="4050" i="1" spc="215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voor</a:t>
            </a:r>
            <a:r>
              <a:rPr sz="4050" i="1" spc="590" dirty="0">
                <a:latin typeface="Arial"/>
                <a:cs typeface="Arial"/>
              </a:rPr>
              <a:t> </a:t>
            </a:r>
            <a:r>
              <a:rPr sz="4050" i="1" spc="-25" dirty="0">
                <a:latin typeface="Arial"/>
                <a:cs typeface="Arial"/>
              </a:rPr>
              <a:t>jou</a:t>
            </a:r>
            <a:endParaRPr sz="4050" i="1" dirty="0">
              <a:latin typeface="Arial"/>
              <a:cs typeface="Arial"/>
            </a:endParaRPr>
          </a:p>
          <a:p>
            <a:pPr marL="771525" indent="-419100">
              <a:lnSpc>
                <a:spcPts val="4675"/>
              </a:lnSpc>
              <a:buChar char="•"/>
              <a:tabLst>
                <a:tab pos="771525" algn="l"/>
                <a:tab pos="7185659" algn="l"/>
              </a:tabLst>
            </a:pPr>
            <a:r>
              <a:rPr sz="4050" dirty="0">
                <a:latin typeface="Arial"/>
                <a:cs typeface="Arial"/>
              </a:rPr>
              <a:t>Help</a:t>
            </a:r>
            <a:r>
              <a:rPr sz="4050" spc="38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22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anderen</a:t>
            </a:r>
            <a:r>
              <a:rPr sz="4050" spc="440" dirty="0">
                <a:latin typeface="Arial"/>
                <a:cs typeface="Arial"/>
              </a:rPr>
              <a:t> </a:t>
            </a:r>
            <a:r>
              <a:rPr sz="4050" spc="45" dirty="0">
                <a:latin typeface="Arial"/>
                <a:cs typeface="Arial"/>
              </a:rPr>
              <a:t>graag?</a:t>
            </a:r>
            <a:r>
              <a:rPr sz="4050" dirty="0">
                <a:latin typeface="Arial"/>
                <a:cs typeface="Arial"/>
              </a:rPr>
              <a:t>	</a:t>
            </a:r>
            <a:r>
              <a:rPr sz="4050" i="1" dirty="0">
                <a:latin typeface="Arial"/>
                <a:cs typeface="Arial"/>
              </a:rPr>
              <a:t>Misschien</a:t>
            </a:r>
            <a:r>
              <a:rPr sz="4050" i="1" spc="420" dirty="0">
                <a:latin typeface="Arial"/>
                <a:cs typeface="Arial"/>
              </a:rPr>
              <a:t> </a:t>
            </a:r>
            <a:r>
              <a:rPr sz="4050" i="1" spc="50" dirty="0">
                <a:latin typeface="Arial"/>
                <a:cs typeface="Arial"/>
              </a:rPr>
              <a:t>past</a:t>
            </a:r>
            <a:r>
              <a:rPr sz="4050" i="1" spc="290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onderwijs</a:t>
            </a:r>
            <a:r>
              <a:rPr sz="4050" i="1" spc="495" dirty="0">
                <a:latin typeface="Arial"/>
                <a:cs typeface="Arial"/>
              </a:rPr>
              <a:t> </a:t>
            </a:r>
            <a:r>
              <a:rPr sz="4050" i="1" dirty="0">
                <a:latin typeface="Arial"/>
                <a:cs typeface="Arial"/>
              </a:rPr>
              <a:t>of</a:t>
            </a:r>
            <a:r>
              <a:rPr sz="4050" i="1" spc="430" dirty="0">
                <a:latin typeface="Arial"/>
                <a:cs typeface="Arial"/>
              </a:rPr>
              <a:t> </a:t>
            </a:r>
            <a:r>
              <a:rPr sz="4050" i="1" spc="-20" dirty="0">
                <a:latin typeface="Arial"/>
                <a:cs typeface="Arial"/>
              </a:rPr>
              <a:t>zorg</a:t>
            </a:r>
            <a:endParaRPr sz="4050" i="1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54008" y="4119690"/>
            <a:ext cx="8979535" cy="6066790"/>
            <a:chOff x="854008" y="4119690"/>
            <a:chExt cx="8979535" cy="60667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4008" y="4537761"/>
              <a:ext cx="8979294" cy="564853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62642" y="4131898"/>
              <a:ext cx="890609" cy="58590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65863" y="4119690"/>
              <a:ext cx="1122411" cy="817832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651533" y="4839872"/>
            <a:ext cx="5404656" cy="5114502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4953253" y="4144103"/>
            <a:ext cx="1012825" cy="0"/>
          </a:xfrm>
          <a:custGeom>
            <a:avLst/>
            <a:gdLst/>
            <a:ahLst/>
            <a:cxnLst/>
            <a:rect l="l" t="t" r="r" b="b"/>
            <a:pathLst>
              <a:path w="1012825">
                <a:moveTo>
                  <a:pt x="0" y="0"/>
                </a:moveTo>
                <a:lnTo>
                  <a:pt x="1012610" y="0"/>
                </a:lnTo>
              </a:path>
            </a:pathLst>
          </a:custGeom>
          <a:ln w="1037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35433" y="4546915"/>
            <a:ext cx="927735" cy="0"/>
          </a:xfrm>
          <a:custGeom>
            <a:avLst/>
            <a:gdLst/>
            <a:ahLst/>
            <a:cxnLst/>
            <a:rect l="l" t="t" r="r" b="b"/>
            <a:pathLst>
              <a:path w="927735">
                <a:moveTo>
                  <a:pt x="0" y="0"/>
                </a:moveTo>
                <a:lnTo>
                  <a:pt x="927210" y="0"/>
                </a:lnTo>
              </a:path>
            </a:pathLst>
          </a:custGeom>
          <a:ln w="1037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088276" y="4751373"/>
            <a:ext cx="890905" cy="0"/>
          </a:xfrm>
          <a:custGeom>
            <a:avLst/>
            <a:gdLst/>
            <a:ahLst/>
            <a:cxnLst/>
            <a:rect l="l" t="t" r="r" b="b"/>
            <a:pathLst>
              <a:path w="890904">
                <a:moveTo>
                  <a:pt x="0" y="0"/>
                </a:moveTo>
                <a:lnTo>
                  <a:pt x="890609" y="0"/>
                </a:lnTo>
              </a:path>
            </a:pathLst>
          </a:custGeom>
          <a:ln w="100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092094" y="125908"/>
            <a:ext cx="6984365" cy="994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350" spc="80" dirty="0">
                <a:solidFill>
                  <a:srgbClr val="000000"/>
                </a:solidFill>
              </a:rPr>
              <a:t>Reflectie</a:t>
            </a:r>
            <a:r>
              <a:rPr sz="6350" spc="420" dirty="0">
                <a:solidFill>
                  <a:srgbClr val="000000"/>
                </a:solidFill>
              </a:rPr>
              <a:t> </a:t>
            </a:r>
            <a:r>
              <a:rPr sz="6350" spc="65" dirty="0">
                <a:solidFill>
                  <a:srgbClr val="000000"/>
                </a:solidFill>
              </a:rPr>
              <a:t>en</a:t>
            </a:r>
            <a:r>
              <a:rPr sz="6350" spc="360" dirty="0">
                <a:solidFill>
                  <a:srgbClr val="000000"/>
                </a:solidFill>
              </a:rPr>
              <a:t> </a:t>
            </a:r>
            <a:r>
              <a:rPr sz="6350" spc="-10" dirty="0">
                <a:solidFill>
                  <a:srgbClr val="000000"/>
                </a:solidFill>
              </a:rPr>
              <a:t>Actie</a:t>
            </a:r>
            <a:endParaRPr sz="6350"/>
          </a:p>
        </p:txBody>
      </p:sp>
      <p:sp>
        <p:nvSpPr>
          <p:cNvPr id="11" name="object 11"/>
          <p:cNvSpPr txBox="1"/>
          <p:nvPr/>
        </p:nvSpPr>
        <p:spPr>
          <a:xfrm>
            <a:off x="498161" y="1077502"/>
            <a:ext cx="13498830" cy="2776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4680"/>
              </a:lnSpc>
              <a:spcBef>
                <a:spcPts val="105"/>
              </a:spcBef>
            </a:pPr>
            <a:r>
              <a:rPr sz="4050" b="1" spc="70" dirty="0">
                <a:latin typeface="Arial"/>
                <a:cs typeface="Arial"/>
              </a:rPr>
              <a:t>Wat</a:t>
            </a:r>
            <a:r>
              <a:rPr sz="4050" b="1" spc="16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kun</a:t>
            </a:r>
            <a:r>
              <a:rPr sz="4050" b="1" spc="28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je</a:t>
            </a:r>
            <a:r>
              <a:rPr sz="4050" b="1" spc="65" dirty="0">
                <a:latin typeface="Arial"/>
                <a:cs typeface="Arial"/>
              </a:rPr>
              <a:t> doen</a:t>
            </a:r>
            <a:r>
              <a:rPr sz="4050" b="1" spc="135" dirty="0">
                <a:latin typeface="Arial"/>
                <a:cs typeface="Arial"/>
              </a:rPr>
              <a:t> </a:t>
            </a:r>
            <a:r>
              <a:rPr sz="4050" b="1" spc="85" dirty="0">
                <a:latin typeface="Arial"/>
                <a:cs typeface="Arial"/>
              </a:rPr>
              <a:t>om</a:t>
            </a:r>
            <a:r>
              <a:rPr sz="4050" b="1" spc="250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je</a:t>
            </a:r>
            <a:r>
              <a:rPr sz="4050" b="1" spc="75" dirty="0">
                <a:latin typeface="Arial"/>
                <a:cs typeface="Arial"/>
              </a:rPr>
              <a:t> </a:t>
            </a:r>
            <a:r>
              <a:rPr sz="4050" b="1" spc="70" dirty="0">
                <a:latin typeface="Arial"/>
                <a:cs typeface="Arial"/>
              </a:rPr>
              <a:t>taalvaardigheid</a:t>
            </a:r>
            <a:r>
              <a:rPr sz="4050" b="1" spc="15" dirty="0">
                <a:latin typeface="Arial"/>
                <a:cs typeface="Arial"/>
              </a:rPr>
              <a:t> </a:t>
            </a:r>
            <a:r>
              <a:rPr sz="4050" b="1" spc="65" dirty="0">
                <a:latin typeface="Arial"/>
                <a:cs typeface="Arial"/>
              </a:rPr>
              <a:t>te</a:t>
            </a:r>
            <a:r>
              <a:rPr sz="4050" b="1" spc="95" dirty="0">
                <a:latin typeface="Arial"/>
                <a:cs typeface="Arial"/>
              </a:rPr>
              <a:t> </a:t>
            </a:r>
            <a:r>
              <a:rPr sz="4050" b="1" spc="-10" dirty="0">
                <a:latin typeface="Arial"/>
                <a:cs typeface="Arial"/>
              </a:rPr>
              <a:t>verbeteren?</a:t>
            </a:r>
            <a:endParaRPr sz="4050" dirty="0">
              <a:latin typeface="Arial"/>
              <a:cs typeface="Arial"/>
            </a:endParaRPr>
          </a:p>
          <a:p>
            <a:pPr marL="722630" indent="-380365">
              <a:lnSpc>
                <a:spcPts val="4205"/>
              </a:lnSpc>
              <a:buChar char="•"/>
              <a:tabLst>
                <a:tab pos="722630" algn="l"/>
              </a:tabLst>
            </a:pPr>
            <a:r>
              <a:rPr sz="3800" dirty="0">
                <a:latin typeface="Arial"/>
                <a:cs typeface="Arial"/>
              </a:rPr>
              <a:t>Oefenen</a:t>
            </a:r>
            <a:r>
              <a:rPr sz="3800" spc="34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met</a:t>
            </a:r>
            <a:r>
              <a:rPr sz="3800" spc="15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schrijven</a:t>
            </a:r>
            <a:r>
              <a:rPr sz="3800" spc="46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en</a:t>
            </a:r>
            <a:r>
              <a:rPr sz="3800" spc="75" dirty="0">
                <a:latin typeface="Arial"/>
                <a:cs typeface="Arial"/>
              </a:rPr>
              <a:t> </a:t>
            </a:r>
            <a:r>
              <a:rPr sz="3800" spc="-10" dirty="0">
                <a:latin typeface="Arial"/>
                <a:cs typeface="Arial"/>
              </a:rPr>
              <a:t>spreken</a:t>
            </a:r>
            <a:endParaRPr sz="3800" dirty="0">
              <a:latin typeface="Arial"/>
              <a:cs typeface="Arial"/>
            </a:endParaRPr>
          </a:p>
          <a:p>
            <a:pPr marL="718185" indent="-375920">
              <a:lnSpc>
                <a:spcPts val="4195"/>
              </a:lnSpc>
              <a:buChar char="•"/>
              <a:tabLst>
                <a:tab pos="718185" algn="l"/>
              </a:tabLst>
            </a:pPr>
            <a:r>
              <a:rPr sz="3800" dirty="0">
                <a:latin typeface="Arial"/>
                <a:cs typeface="Arial"/>
              </a:rPr>
              <a:t>Feedback</a:t>
            </a:r>
            <a:r>
              <a:rPr sz="3800" spc="36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vragen</a:t>
            </a:r>
            <a:r>
              <a:rPr sz="3800" spc="254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aan</a:t>
            </a:r>
            <a:r>
              <a:rPr sz="3800" spc="21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docenten</a:t>
            </a:r>
            <a:r>
              <a:rPr sz="3800" spc="350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of</a:t>
            </a:r>
            <a:r>
              <a:rPr sz="3800" spc="275" dirty="0">
                <a:latin typeface="Arial"/>
                <a:cs typeface="Arial"/>
              </a:rPr>
              <a:t> </a:t>
            </a:r>
            <a:r>
              <a:rPr sz="3800" spc="-10" dirty="0">
                <a:latin typeface="Arial"/>
                <a:cs typeface="Arial"/>
              </a:rPr>
              <a:t>vrienden</a:t>
            </a:r>
            <a:endParaRPr sz="3800" dirty="0">
              <a:latin typeface="Arial"/>
              <a:cs typeface="Arial"/>
            </a:endParaRPr>
          </a:p>
          <a:p>
            <a:pPr marL="722630" indent="-380365">
              <a:lnSpc>
                <a:spcPts val="4195"/>
              </a:lnSpc>
              <a:buChar char="•"/>
              <a:tabLst>
                <a:tab pos="722630" algn="l"/>
              </a:tabLst>
            </a:pPr>
            <a:r>
              <a:rPr sz="3800" dirty="0">
                <a:latin typeface="Arial"/>
                <a:cs typeface="Arial"/>
              </a:rPr>
              <a:t>Oefenen</a:t>
            </a:r>
            <a:r>
              <a:rPr sz="3800" spc="34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met</a:t>
            </a:r>
            <a:r>
              <a:rPr sz="3800" spc="160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solliciteren</a:t>
            </a:r>
            <a:r>
              <a:rPr sz="3800" spc="50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en</a:t>
            </a:r>
            <a:r>
              <a:rPr sz="3800" spc="140" dirty="0">
                <a:latin typeface="Arial"/>
                <a:cs typeface="Arial"/>
              </a:rPr>
              <a:t> </a:t>
            </a:r>
            <a:r>
              <a:rPr sz="3800" spc="-10" dirty="0">
                <a:latin typeface="Arial"/>
                <a:cs typeface="Arial"/>
              </a:rPr>
              <a:t>presenteren</a:t>
            </a:r>
            <a:endParaRPr sz="3800" dirty="0">
              <a:latin typeface="Arial"/>
              <a:cs typeface="Arial"/>
            </a:endParaRPr>
          </a:p>
          <a:p>
            <a:pPr marL="721995" indent="-379730">
              <a:lnSpc>
                <a:spcPts val="4380"/>
              </a:lnSpc>
              <a:buChar char="•"/>
              <a:tabLst>
                <a:tab pos="721995" algn="l"/>
              </a:tabLst>
            </a:pPr>
            <a:r>
              <a:rPr sz="3800" dirty="0">
                <a:latin typeface="Arial"/>
                <a:cs typeface="Arial"/>
              </a:rPr>
              <a:t>Meer</a:t>
            </a:r>
            <a:r>
              <a:rPr sz="3800" spc="30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lezen</a:t>
            </a:r>
            <a:r>
              <a:rPr sz="3800" spc="229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en</a:t>
            </a:r>
            <a:r>
              <a:rPr sz="3800" spc="90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luisteren</a:t>
            </a:r>
            <a:r>
              <a:rPr sz="3800" spc="265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naar</a:t>
            </a:r>
            <a:r>
              <a:rPr sz="3800" spc="370" dirty="0">
                <a:latin typeface="Arial"/>
                <a:cs typeface="Arial"/>
              </a:rPr>
              <a:t> </a:t>
            </a:r>
            <a:r>
              <a:rPr sz="3800" dirty="0">
                <a:latin typeface="Arial"/>
                <a:cs typeface="Arial"/>
              </a:rPr>
              <a:t>goed</a:t>
            </a:r>
            <a:r>
              <a:rPr sz="3800" spc="155" dirty="0">
                <a:latin typeface="Arial"/>
                <a:cs typeface="Arial"/>
              </a:rPr>
              <a:t> </a:t>
            </a:r>
            <a:r>
              <a:rPr sz="3800" spc="-10" dirty="0">
                <a:latin typeface="Arial"/>
                <a:cs typeface="Arial"/>
              </a:rPr>
              <a:t>taalgebruik</a:t>
            </a:r>
            <a:endParaRPr sz="38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57209" y="5633306"/>
            <a:ext cx="7494270" cy="274447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477520" marR="489584" algn="ctr">
              <a:lnSpc>
                <a:spcPts val="5240"/>
              </a:lnSpc>
              <a:spcBef>
                <a:spcPts val="610"/>
              </a:spcBef>
            </a:pPr>
            <a:r>
              <a:rPr sz="4700" b="1" spc="70" dirty="0">
                <a:latin typeface="Arial"/>
                <a:cs typeface="Arial"/>
              </a:rPr>
              <a:t>Opdracht:</a:t>
            </a:r>
            <a:r>
              <a:rPr sz="4700" b="1" spc="375" dirty="0">
                <a:latin typeface="Arial"/>
                <a:cs typeface="Arial"/>
              </a:rPr>
              <a:t> </a:t>
            </a:r>
            <a:r>
              <a:rPr sz="4700" b="1" dirty="0">
                <a:latin typeface="Arial"/>
                <a:cs typeface="Arial"/>
              </a:rPr>
              <a:t>Wat</a:t>
            </a:r>
            <a:r>
              <a:rPr sz="4700" b="1" spc="170" dirty="0">
                <a:latin typeface="Arial"/>
                <a:cs typeface="Arial"/>
              </a:rPr>
              <a:t> </a:t>
            </a:r>
            <a:r>
              <a:rPr sz="4700" b="1" spc="114" dirty="0">
                <a:latin typeface="Arial"/>
                <a:cs typeface="Arial"/>
              </a:rPr>
              <a:t>is</a:t>
            </a:r>
            <a:r>
              <a:rPr sz="4700" b="1" spc="180" dirty="0">
                <a:latin typeface="Arial"/>
                <a:cs typeface="Arial"/>
              </a:rPr>
              <a:t> </a:t>
            </a:r>
            <a:r>
              <a:rPr sz="4700" b="1" spc="-20" dirty="0">
                <a:latin typeface="Arial"/>
                <a:cs typeface="Arial"/>
              </a:rPr>
              <a:t>jouw </a:t>
            </a:r>
            <a:r>
              <a:rPr sz="4700" b="1" spc="70" dirty="0">
                <a:latin typeface="Arial"/>
                <a:cs typeface="Arial"/>
              </a:rPr>
              <a:t>volgende</a:t>
            </a:r>
            <a:r>
              <a:rPr sz="4700" b="1" spc="400" dirty="0">
                <a:latin typeface="Arial"/>
                <a:cs typeface="Arial"/>
              </a:rPr>
              <a:t> </a:t>
            </a:r>
            <a:r>
              <a:rPr sz="4700" b="1" spc="-10" dirty="0">
                <a:latin typeface="Arial"/>
                <a:cs typeface="Arial"/>
              </a:rPr>
              <a:t>stap?</a:t>
            </a:r>
            <a:endParaRPr sz="4700">
              <a:latin typeface="Arial"/>
              <a:cs typeface="Arial"/>
            </a:endParaRPr>
          </a:p>
          <a:p>
            <a:pPr algn="ctr">
              <a:lnSpc>
                <a:spcPts val="4950"/>
              </a:lnSpc>
            </a:pPr>
            <a:r>
              <a:rPr sz="4700" b="1" dirty="0">
                <a:latin typeface="Arial"/>
                <a:cs typeface="Arial"/>
              </a:rPr>
              <a:t>Schrijf</a:t>
            </a:r>
            <a:r>
              <a:rPr sz="4700" b="1" spc="515" dirty="0">
                <a:latin typeface="Arial"/>
                <a:cs typeface="Arial"/>
              </a:rPr>
              <a:t> </a:t>
            </a:r>
            <a:r>
              <a:rPr sz="4700" b="1" spc="75" dirty="0">
                <a:latin typeface="Arial"/>
                <a:cs typeface="Arial"/>
              </a:rPr>
              <a:t>één</a:t>
            </a:r>
            <a:r>
              <a:rPr sz="4700" b="1" spc="145" dirty="0">
                <a:latin typeface="Arial"/>
                <a:cs typeface="Arial"/>
              </a:rPr>
              <a:t> </a:t>
            </a:r>
            <a:r>
              <a:rPr sz="4700" b="1" spc="60" dirty="0">
                <a:latin typeface="Arial"/>
                <a:cs typeface="Arial"/>
              </a:rPr>
              <a:t>actie</a:t>
            </a:r>
            <a:r>
              <a:rPr sz="4700" b="1" spc="285" dirty="0">
                <a:latin typeface="Arial"/>
                <a:cs typeface="Arial"/>
              </a:rPr>
              <a:t> </a:t>
            </a:r>
            <a:r>
              <a:rPr sz="4700" b="1" spc="80" dirty="0">
                <a:latin typeface="Arial"/>
                <a:cs typeface="Arial"/>
              </a:rPr>
              <a:t>op</a:t>
            </a:r>
            <a:r>
              <a:rPr sz="4700" b="1" spc="180" dirty="0">
                <a:latin typeface="Arial"/>
                <a:cs typeface="Arial"/>
              </a:rPr>
              <a:t> </a:t>
            </a:r>
            <a:r>
              <a:rPr sz="4700" b="1" spc="60" dirty="0">
                <a:latin typeface="Arial"/>
                <a:cs typeface="Arial"/>
              </a:rPr>
              <a:t>die</a:t>
            </a:r>
            <a:r>
              <a:rPr sz="4700" b="1" spc="335" dirty="0">
                <a:latin typeface="Arial"/>
                <a:cs typeface="Arial"/>
              </a:rPr>
              <a:t> </a:t>
            </a:r>
            <a:r>
              <a:rPr sz="4700" b="1" spc="-25" dirty="0">
                <a:latin typeface="Arial"/>
                <a:cs typeface="Arial"/>
              </a:rPr>
              <a:t>jij</a:t>
            </a:r>
            <a:endParaRPr sz="4700">
              <a:latin typeface="Arial"/>
              <a:cs typeface="Arial"/>
            </a:endParaRPr>
          </a:p>
          <a:p>
            <a:pPr marR="4445" algn="ctr">
              <a:lnSpc>
                <a:spcPts val="5465"/>
              </a:lnSpc>
            </a:pPr>
            <a:r>
              <a:rPr sz="4700" b="1" spc="70" dirty="0">
                <a:latin typeface="Arial"/>
                <a:cs typeface="Arial"/>
              </a:rPr>
              <a:t>kunt</a:t>
            </a:r>
            <a:r>
              <a:rPr sz="4700" b="1" spc="155" dirty="0">
                <a:latin typeface="Arial"/>
                <a:cs typeface="Arial"/>
              </a:rPr>
              <a:t> </a:t>
            </a:r>
            <a:r>
              <a:rPr sz="4700" b="1" spc="60" dirty="0">
                <a:latin typeface="Arial"/>
                <a:cs typeface="Arial"/>
              </a:rPr>
              <a:t>doen.</a:t>
            </a:r>
            <a:endParaRPr sz="4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721449" y="152594"/>
            <a:ext cx="13286105" cy="9997440"/>
            <a:chOff x="4721449" y="152594"/>
            <a:chExt cx="13286105" cy="99974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1449" y="653060"/>
              <a:ext cx="13285944" cy="949661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74085" y="189214"/>
              <a:ext cx="927209" cy="63473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211507" y="201420"/>
              <a:ext cx="1171212" cy="85445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6662330" y="9307431"/>
              <a:ext cx="0" cy="525145"/>
            </a:xfrm>
            <a:custGeom>
              <a:avLst/>
              <a:gdLst/>
              <a:ahLst/>
              <a:cxnLst/>
              <a:rect l="l" t="t" r="r" b="b"/>
              <a:pathLst>
                <a:path h="525145">
                  <a:moveTo>
                    <a:pt x="0" y="524877"/>
                  </a:moveTo>
                  <a:lnTo>
                    <a:pt x="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693240" y="9112127"/>
              <a:ext cx="0" cy="671830"/>
            </a:xfrm>
            <a:custGeom>
              <a:avLst/>
              <a:gdLst/>
              <a:ahLst/>
              <a:cxnLst/>
              <a:rect l="l" t="t" r="r" b="b"/>
              <a:pathLst>
                <a:path h="671829">
                  <a:moveTo>
                    <a:pt x="0" y="671354"/>
                  </a:moveTo>
                  <a:lnTo>
                    <a:pt x="0" y="0"/>
                  </a:lnTo>
                </a:path>
              </a:pathLst>
            </a:custGeom>
            <a:ln w="152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24876" y="207523"/>
              <a:ext cx="5209540" cy="650240"/>
            </a:xfrm>
            <a:custGeom>
              <a:avLst/>
              <a:gdLst/>
              <a:ahLst/>
              <a:cxnLst/>
              <a:rect l="l" t="t" r="r" b="b"/>
              <a:pathLst>
                <a:path w="5209540" h="650240">
                  <a:moveTo>
                    <a:pt x="1976421" y="0"/>
                  </a:moveTo>
                  <a:lnTo>
                    <a:pt x="3086633" y="0"/>
                  </a:lnTo>
                </a:path>
                <a:path w="5209540" h="650240">
                  <a:moveTo>
                    <a:pt x="0" y="433328"/>
                  </a:moveTo>
                  <a:lnTo>
                    <a:pt x="1049211" y="433328"/>
                  </a:lnTo>
                </a:path>
                <a:path w="5209540" h="650240">
                  <a:moveTo>
                    <a:pt x="4257845" y="649993"/>
                  </a:moveTo>
                  <a:lnTo>
                    <a:pt x="5209456" y="649993"/>
                  </a:lnTo>
                </a:path>
              </a:pathLst>
            </a:custGeom>
            <a:ln w="10982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6043173" y="9429495"/>
              <a:ext cx="586105" cy="0"/>
            </a:xfrm>
            <a:custGeom>
              <a:avLst/>
              <a:gdLst/>
              <a:ahLst/>
              <a:cxnLst/>
              <a:rect l="l" t="t" r="r" b="b"/>
              <a:pathLst>
                <a:path w="586105">
                  <a:moveTo>
                    <a:pt x="0" y="0"/>
                  </a:moveTo>
                  <a:lnTo>
                    <a:pt x="585606" y="0"/>
                  </a:lnTo>
                </a:path>
              </a:pathLst>
            </a:custGeom>
            <a:ln w="2746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982172" y="9594282"/>
              <a:ext cx="488315" cy="0"/>
            </a:xfrm>
            <a:custGeom>
              <a:avLst/>
              <a:gdLst/>
              <a:ahLst/>
              <a:cxnLst/>
              <a:rect l="l" t="t" r="r" b="b"/>
              <a:pathLst>
                <a:path w="488315">
                  <a:moveTo>
                    <a:pt x="0" y="0"/>
                  </a:moveTo>
                  <a:lnTo>
                    <a:pt x="488005" y="0"/>
                  </a:lnTo>
                </a:path>
              </a:pathLst>
            </a:custGeom>
            <a:ln w="122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7019183" y="9731604"/>
              <a:ext cx="403225" cy="0"/>
            </a:xfrm>
            <a:custGeom>
              <a:avLst/>
              <a:gdLst/>
              <a:ahLst/>
              <a:cxnLst/>
              <a:rect l="l" t="t" r="r" b="b"/>
              <a:pathLst>
                <a:path w="403225">
                  <a:moveTo>
                    <a:pt x="0" y="0"/>
                  </a:moveTo>
                  <a:lnTo>
                    <a:pt x="402604" y="0"/>
                  </a:lnTo>
                </a:path>
              </a:pathLst>
            </a:custGeom>
            <a:ln w="915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250013" y="979597"/>
            <a:ext cx="3333115" cy="10172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500" b="1" spc="-405" dirty="0">
                <a:latin typeface="Arial"/>
                <a:cs typeface="Arial"/>
              </a:rPr>
              <a:t>Afsluiting</a:t>
            </a:r>
            <a:endParaRPr sz="6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4730" y="6945753"/>
            <a:ext cx="11884025" cy="293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4690"/>
              </a:lnSpc>
              <a:spcBef>
                <a:spcPts val="105"/>
              </a:spcBef>
            </a:pPr>
            <a:r>
              <a:rPr sz="4050" b="1" dirty="0">
                <a:latin typeface="Arial"/>
                <a:cs typeface="Arial"/>
              </a:rPr>
              <a:t>Belangrijkste</a:t>
            </a:r>
            <a:r>
              <a:rPr sz="4050" b="1" spc="69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inzichten</a:t>
            </a:r>
            <a:r>
              <a:rPr sz="4050" b="1" spc="600" dirty="0">
                <a:latin typeface="Arial"/>
                <a:cs typeface="Arial"/>
              </a:rPr>
              <a:t> </a:t>
            </a:r>
            <a:r>
              <a:rPr sz="4050" b="1" spc="65" dirty="0">
                <a:latin typeface="Arial"/>
                <a:cs typeface="Arial"/>
              </a:rPr>
              <a:t>uit</a:t>
            </a:r>
            <a:r>
              <a:rPr sz="4050" b="1" spc="285" dirty="0">
                <a:latin typeface="Arial"/>
                <a:cs typeface="Arial"/>
              </a:rPr>
              <a:t> </a:t>
            </a:r>
            <a:r>
              <a:rPr sz="4050" b="1" dirty="0">
                <a:latin typeface="Arial"/>
                <a:cs typeface="Arial"/>
              </a:rPr>
              <a:t>deze</a:t>
            </a:r>
            <a:r>
              <a:rPr sz="4050" b="1" spc="395" dirty="0">
                <a:latin typeface="Arial"/>
                <a:cs typeface="Arial"/>
              </a:rPr>
              <a:t> </a:t>
            </a:r>
            <a:r>
              <a:rPr sz="4050" b="1" spc="-20" dirty="0">
                <a:latin typeface="Arial"/>
                <a:cs typeface="Arial"/>
              </a:rPr>
              <a:t>les:</a:t>
            </a:r>
            <a:endParaRPr sz="4050">
              <a:latin typeface="Arial"/>
              <a:cs typeface="Arial"/>
            </a:endParaRPr>
          </a:p>
          <a:p>
            <a:pPr marL="770255" indent="-415290">
              <a:lnSpc>
                <a:spcPts val="4505"/>
              </a:lnSpc>
              <a:buChar char="•"/>
              <a:tabLst>
                <a:tab pos="770255" algn="l"/>
              </a:tabLst>
            </a:pPr>
            <a:r>
              <a:rPr sz="4050" spc="55" dirty="0">
                <a:latin typeface="Arial"/>
                <a:cs typeface="Arial"/>
              </a:rPr>
              <a:t>Taal</a:t>
            </a:r>
            <a:r>
              <a:rPr sz="4050" spc="16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speelt</a:t>
            </a:r>
            <a:r>
              <a:rPr sz="4050" spc="26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een</a:t>
            </a:r>
            <a:r>
              <a:rPr sz="4050" spc="254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grote</a:t>
            </a:r>
            <a:r>
              <a:rPr sz="4050" spc="32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rol</a:t>
            </a:r>
            <a:r>
              <a:rPr sz="4050" spc="175" dirty="0">
                <a:latin typeface="Arial"/>
                <a:cs typeface="Arial"/>
              </a:rPr>
              <a:t> </a:t>
            </a:r>
            <a:r>
              <a:rPr sz="4050" spc="60" dirty="0">
                <a:latin typeface="Arial"/>
                <a:cs typeface="Arial"/>
              </a:rPr>
              <a:t>in</a:t>
            </a:r>
            <a:r>
              <a:rPr sz="4050" spc="22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200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toekomst</a:t>
            </a:r>
            <a:endParaRPr sz="4050">
              <a:latin typeface="Arial"/>
              <a:cs typeface="Arial"/>
            </a:endParaRPr>
          </a:p>
          <a:p>
            <a:pPr marL="767715" indent="-412750">
              <a:lnSpc>
                <a:spcPts val="4505"/>
              </a:lnSpc>
              <a:buChar char="•"/>
              <a:tabLst>
                <a:tab pos="767715" algn="l"/>
              </a:tabLst>
            </a:pPr>
            <a:r>
              <a:rPr sz="4050" spc="60" dirty="0">
                <a:latin typeface="Arial"/>
                <a:cs typeface="Arial"/>
              </a:rPr>
              <a:t>Jij</a:t>
            </a:r>
            <a:r>
              <a:rPr sz="4050" spc="100" dirty="0">
                <a:latin typeface="Arial"/>
                <a:cs typeface="Arial"/>
              </a:rPr>
              <a:t> </a:t>
            </a:r>
            <a:r>
              <a:rPr sz="4050" spc="55" dirty="0">
                <a:latin typeface="Arial"/>
                <a:cs typeface="Arial"/>
              </a:rPr>
              <a:t>hebt</a:t>
            </a:r>
            <a:r>
              <a:rPr sz="4050" spc="21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invloed</a:t>
            </a:r>
            <a:r>
              <a:rPr sz="4050" spc="37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op</a:t>
            </a:r>
            <a:r>
              <a:rPr sz="4050" spc="18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hoe</a:t>
            </a:r>
            <a:r>
              <a:rPr sz="4050" spc="27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goed</a:t>
            </a:r>
            <a:r>
              <a:rPr sz="4050" spc="32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jij</a:t>
            </a:r>
            <a:r>
              <a:rPr sz="4050" spc="175" dirty="0">
                <a:latin typeface="Arial"/>
                <a:cs typeface="Arial"/>
              </a:rPr>
              <a:t> </a:t>
            </a:r>
            <a:r>
              <a:rPr sz="4050" spc="60" dirty="0">
                <a:latin typeface="Arial"/>
                <a:cs typeface="Arial"/>
              </a:rPr>
              <a:t>met</a:t>
            </a:r>
            <a:r>
              <a:rPr sz="4050" spc="18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taal</a:t>
            </a:r>
            <a:r>
              <a:rPr sz="4050" spc="180" dirty="0">
                <a:latin typeface="Arial"/>
                <a:cs typeface="Arial"/>
              </a:rPr>
              <a:t> </a:t>
            </a:r>
            <a:r>
              <a:rPr sz="4050" spc="-10" dirty="0">
                <a:latin typeface="Arial"/>
                <a:cs typeface="Arial"/>
              </a:rPr>
              <a:t>omgaat</a:t>
            </a:r>
            <a:endParaRPr sz="4050">
              <a:latin typeface="Arial"/>
              <a:cs typeface="Arial"/>
            </a:endParaRPr>
          </a:p>
          <a:p>
            <a:pPr marL="769620" marR="18415" indent="-414655">
              <a:lnSpc>
                <a:spcPts val="4490"/>
              </a:lnSpc>
              <a:spcBef>
                <a:spcPts val="285"/>
              </a:spcBef>
              <a:buChar char="•"/>
              <a:tabLst>
                <a:tab pos="772795" algn="l"/>
              </a:tabLst>
            </a:pPr>
            <a:r>
              <a:rPr sz="4050" dirty="0">
                <a:latin typeface="Arial"/>
                <a:cs typeface="Arial"/>
              </a:rPr>
              <a:t>Oefenen</a:t>
            </a:r>
            <a:r>
              <a:rPr sz="4050" spc="47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en</a:t>
            </a:r>
            <a:r>
              <a:rPr sz="4050" spc="21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leren</a:t>
            </a:r>
            <a:r>
              <a:rPr sz="4050" spc="29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helpt</a:t>
            </a:r>
            <a:r>
              <a:rPr sz="4050" spc="37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17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verder</a:t>
            </a:r>
            <a:r>
              <a:rPr sz="4050" spc="525" dirty="0">
                <a:latin typeface="Arial"/>
                <a:cs typeface="Arial"/>
              </a:rPr>
              <a:t> </a:t>
            </a:r>
            <a:r>
              <a:rPr sz="4050" spc="60" dirty="0">
                <a:latin typeface="Arial"/>
                <a:cs typeface="Arial"/>
              </a:rPr>
              <a:t>in</a:t>
            </a:r>
            <a:r>
              <a:rPr sz="4050" spc="170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je</a:t>
            </a:r>
            <a:r>
              <a:rPr sz="4050" spc="195" dirty="0">
                <a:latin typeface="Arial"/>
                <a:cs typeface="Arial"/>
              </a:rPr>
              <a:t> </a:t>
            </a:r>
            <a:r>
              <a:rPr sz="4050" dirty="0">
                <a:latin typeface="Arial"/>
                <a:cs typeface="Arial"/>
              </a:rPr>
              <a:t>studie</a:t>
            </a:r>
            <a:r>
              <a:rPr sz="4050" spc="365" dirty="0">
                <a:latin typeface="Arial"/>
                <a:cs typeface="Arial"/>
              </a:rPr>
              <a:t> </a:t>
            </a:r>
            <a:r>
              <a:rPr sz="4050" spc="-25" dirty="0">
                <a:latin typeface="Arial"/>
                <a:cs typeface="Arial"/>
              </a:rPr>
              <a:t>en 	</a:t>
            </a:r>
            <a:r>
              <a:rPr sz="4050" spc="-10" dirty="0">
                <a:latin typeface="Arial"/>
                <a:cs typeface="Arial"/>
              </a:rPr>
              <a:t>beroep</a:t>
            </a:r>
            <a:endParaRPr sz="405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8298636" y="790397"/>
            <a:ext cx="1922145" cy="742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700" spc="-10" dirty="0">
                <a:solidFill>
                  <a:srgbClr val="000000"/>
                </a:solidFill>
              </a:rPr>
              <a:t>Vraag:</a:t>
            </a:r>
            <a:endParaRPr sz="4700"/>
          </a:p>
        </p:txBody>
      </p:sp>
      <p:sp>
        <p:nvSpPr>
          <p:cNvPr id="15" name="object 15"/>
          <p:cNvSpPr txBox="1"/>
          <p:nvPr/>
        </p:nvSpPr>
        <p:spPr>
          <a:xfrm>
            <a:off x="5570116" y="2163622"/>
            <a:ext cx="7506334" cy="142938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581025" marR="5080" indent="-568960">
              <a:lnSpc>
                <a:spcPts val="5410"/>
              </a:lnSpc>
              <a:spcBef>
                <a:spcPts val="430"/>
              </a:spcBef>
            </a:pPr>
            <a:r>
              <a:rPr sz="4700" b="1" spc="85" dirty="0">
                <a:latin typeface="Arial"/>
                <a:cs typeface="Arial"/>
              </a:rPr>
              <a:t>Wat</a:t>
            </a:r>
            <a:r>
              <a:rPr sz="4700" b="1" spc="180" dirty="0">
                <a:latin typeface="Arial"/>
                <a:cs typeface="Arial"/>
              </a:rPr>
              <a:t> </a:t>
            </a:r>
            <a:r>
              <a:rPr sz="4700" b="1" spc="150" dirty="0">
                <a:latin typeface="Arial"/>
                <a:cs typeface="Arial"/>
              </a:rPr>
              <a:t>is</a:t>
            </a:r>
            <a:r>
              <a:rPr sz="4700" b="1" spc="155" dirty="0">
                <a:latin typeface="Arial"/>
                <a:cs typeface="Arial"/>
              </a:rPr>
              <a:t> </a:t>
            </a:r>
            <a:r>
              <a:rPr sz="4700" b="1" spc="75" dirty="0">
                <a:latin typeface="Arial"/>
                <a:cs typeface="Arial"/>
              </a:rPr>
              <a:t>jouw</a:t>
            </a:r>
            <a:r>
              <a:rPr sz="4700" b="1" spc="360" dirty="0">
                <a:latin typeface="Arial"/>
                <a:cs typeface="Arial"/>
              </a:rPr>
              <a:t> </a:t>
            </a:r>
            <a:r>
              <a:rPr sz="4700" b="1" spc="70" dirty="0">
                <a:latin typeface="Arial"/>
                <a:cs typeface="Arial"/>
              </a:rPr>
              <a:t>belangrijkste </a:t>
            </a:r>
            <a:r>
              <a:rPr sz="4700" b="1" spc="105" dirty="0">
                <a:latin typeface="Arial"/>
                <a:cs typeface="Arial"/>
              </a:rPr>
              <a:t>inzicht</a:t>
            </a:r>
            <a:r>
              <a:rPr sz="4700" b="1" spc="305" dirty="0">
                <a:latin typeface="Arial"/>
                <a:cs typeface="Arial"/>
              </a:rPr>
              <a:t> </a:t>
            </a:r>
            <a:r>
              <a:rPr sz="4700" b="1" spc="130" dirty="0">
                <a:latin typeface="Arial"/>
                <a:cs typeface="Arial"/>
              </a:rPr>
              <a:t>van</a:t>
            </a:r>
            <a:r>
              <a:rPr sz="4700" b="1" spc="185" dirty="0">
                <a:latin typeface="Arial"/>
                <a:cs typeface="Arial"/>
              </a:rPr>
              <a:t> </a:t>
            </a:r>
            <a:r>
              <a:rPr sz="4700" b="1" spc="90" dirty="0">
                <a:latin typeface="Arial"/>
                <a:cs typeface="Arial"/>
              </a:rPr>
              <a:t>vandaag?</a:t>
            </a:r>
            <a:endParaRPr sz="4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458800" y="9364665"/>
            <a:ext cx="107314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50" spc="25" dirty="0">
                <a:solidFill>
                  <a:srgbClr val="111F62"/>
                </a:solidFill>
                <a:latin typeface="Times New Roman"/>
                <a:cs typeface="Times New Roman"/>
              </a:rPr>
              <a:t>-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177378" y="9409168"/>
            <a:ext cx="1574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111F62"/>
                </a:solidFill>
                <a:latin typeface="Times New Roman"/>
                <a:cs typeface="Times New Roman"/>
              </a:rPr>
              <a:t>-</a:t>
            </a:r>
            <a:r>
              <a:rPr sz="1500" spc="-50" dirty="0">
                <a:solidFill>
                  <a:srgbClr val="111F62"/>
                </a:solidFill>
                <a:latin typeface="Times New Roman"/>
                <a:cs typeface="Times New Roman"/>
              </a:rPr>
              <a:t>-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939681" y="9463842"/>
            <a:ext cx="201930" cy="262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500" spc="-25" dirty="0">
                <a:solidFill>
                  <a:srgbClr val="E9952B"/>
                </a:solidFill>
                <a:latin typeface="Times New Roman"/>
                <a:cs typeface="Times New Roman"/>
              </a:rPr>
              <a:t>.</a:t>
            </a:r>
            <a:r>
              <a:rPr sz="2325" spc="-37" baseline="-30465" dirty="0">
                <a:solidFill>
                  <a:srgbClr val="13162F"/>
                </a:solidFill>
                <a:latin typeface="Times New Roman"/>
                <a:cs typeface="Times New Roman"/>
              </a:rPr>
              <a:t>-</a:t>
            </a:r>
            <a:endParaRPr sz="2325" baseline="-30465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028492" y="9640836"/>
            <a:ext cx="93980" cy="262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20" dirty="0">
                <a:solidFill>
                  <a:srgbClr val="13162F"/>
                </a:solidFill>
                <a:latin typeface="Times New Roman"/>
                <a:cs typeface="Times New Roman"/>
              </a:rPr>
              <a:t>-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913873" y="9049840"/>
            <a:ext cx="15430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b="1" spc="35" dirty="0">
                <a:solidFill>
                  <a:srgbClr val="FDA33F"/>
                </a:solidFill>
                <a:latin typeface="Times New Roman"/>
                <a:cs typeface="Times New Roman"/>
              </a:rPr>
              <a:t>1</a:t>
            </a:r>
            <a:endParaRPr sz="1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379</Words>
  <Application>Microsoft Office PowerPoint</Application>
  <PresentationFormat>Custom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Times New Roman</vt:lpstr>
      <vt:lpstr>Office Theme</vt:lpstr>
      <vt:lpstr>PowerPoint Presentation</vt:lpstr>
      <vt:lpstr>Doelen van deze les</vt:lpstr>
      <vt:lpstr>De Cirkel van Invloed</vt:lpstr>
      <vt:lpstr>Waarom is taal belangrijk voor jouw toekomst</vt:lpstr>
      <vt:lpstr>Denk na over jouw Cirkel van Invloed</vt:lpstr>
      <vt:lpstr>Taal en Beroepen Vraag: In welke beroepen is Nederlands belangrijk?</vt:lpstr>
      <vt:lpstr>Jouw Kwaliteiten en Taal</vt:lpstr>
      <vt:lpstr>Reflectie en Actie</vt:lpstr>
      <vt:lpstr>Vraag: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cirkel van invloed powerpoint.pptx</dc:title>
  <dc:creator>N W</dc:creator>
  <cp:keywords>DAGiSjQcpRU,BAEn0iVaJPM,0</cp:keywords>
  <cp:lastModifiedBy>ano</cp:lastModifiedBy>
  <cp:revision>1</cp:revision>
  <dcterms:created xsi:type="dcterms:W3CDTF">2025-05-06T06:45:06Z</dcterms:created>
  <dcterms:modified xsi:type="dcterms:W3CDTF">2025-05-06T06:57:26Z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2025-05-06T00:00:00Z</vt:filetime>
  </property>
  <property fmtid="{D5CDD505-2E9C-101B-9397-08002B2CF9AE}" pid="3" name="Creator">
    <vt:lpwstr>Canva</vt:lpwstr>
  </property>
  <property fmtid="{D5CDD505-2E9C-101B-9397-08002B2CF9AE}" pid="4" name="Producer">
    <vt:lpwstr>Canva</vt:lpwstr>
  </property>
  <property fmtid="{D5CDD505-2E9C-101B-9397-08002B2CF9AE}" pid="5" name="containsAiGeneratedContent">
    <vt:lpwstr>Yes</vt:lpwstr>
  </property>
  <property fmtid="{D5CDD505-2E9C-101B-9397-08002B2CF9AE}" pid="6" name="LastSaved">
    <vt:filetime>2025-05-06T00:00:00Z</vt:filetime>
  </property>
</Properties>
</file>