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67" r:id="rId5"/>
    <p:sldId id="259" r:id="rId6"/>
    <p:sldId id="260" r:id="rId7"/>
    <p:sldId id="263" r:id="rId8"/>
    <p:sldId id="264" r:id="rId9"/>
    <p:sldId id="273" r:id="rId10"/>
    <p:sldId id="272" r:id="rId11"/>
    <p:sldId id="266" r:id="rId12"/>
    <p:sldId id="268" r:id="rId13"/>
    <p:sldId id="271" r:id="rId14"/>
    <p:sldId id="270" r:id="rId15"/>
    <p:sldId id="265" r:id="rId16"/>
    <p:sldId id="261" r:id="rId17"/>
    <p:sldId id="258" r:id="rId18"/>
    <p:sldId id="269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ouwelingen - Hoebink, M. van" initials="H-HMv" lastIdx="2" clrIdx="0">
    <p:extLst>
      <p:ext uri="{19B8F6BF-5375-455C-9EA6-DF929625EA0E}">
        <p15:presenceInfo xmlns:p15="http://schemas.microsoft.com/office/powerpoint/2012/main" userId="Houwelingen - Hoebink, M. van" providerId="None"/>
      </p:ext>
    </p:extLst>
  </p:cmAuthor>
  <p:cmAuthor id="2" name="Blanc, D. Le" initials="BL" lastIdx="1" clrIdx="1">
    <p:extLst>
      <p:ext uri="{19B8F6BF-5375-455C-9EA6-DF929625EA0E}">
        <p15:presenceInfo xmlns:p15="http://schemas.microsoft.com/office/powerpoint/2012/main" userId="S::bnd@k-s-e.nl::91585b90-b572-4f63-a20c-4b1ccec8595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72" autoAdjust="0"/>
    <p:restoredTop sz="94660"/>
  </p:normalViewPr>
  <p:slideViewPr>
    <p:cSldViewPr snapToGrid="0">
      <p:cViewPr varScale="1">
        <p:scale>
          <a:sx n="65" d="100"/>
          <a:sy n="65" d="100"/>
        </p:scale>
        <p:origin x="6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1-13T13:05:09.095" idx="1">
    <p:pos x="3124" y="2871"/>
    <p:text>(Zouden deze filmpjes door de lln gemaakt kunnen worden in het voorexamenjaar?)</p:text>
    <p:extLst>
      <p:ext uri="{C676402C-5697-4E1C-873F-D02D1690AC5C}">
        <p15:threadingInfo xmlns:p15="http://schemas.microsoft.com/office/powerpoint/2012/main" timeZoneBias="-60"/>
      </p:ext>
    </p:extLst>
  </p:cm>
  <p:cm authorId="2" dt="2019-11-13T04:32:11.948" idx="1">
    <p:pos x="3124" y="2967"/>
    <p:text>jahoor :)
</p:text>
    <p:extLst>
      <p:ext uri="{C676402C-5697-4E1C-873F-D02D1690AC5C}">
        <p15:threadingInfo xmlns:p15="http://schemas.microsoft.com/office/powerpoint/2012/main" timeZoneBias="480">
          <p15:parentCm authorId="1" idx="1"/>
        </p15:threadingInfo>
      </p:ext>
    </p:extLst>
  </p:cm>
  <p:cm authorId="1" dt="2019-11-13T13:05:23.155" idx="2">
    <p:pos x="4469" y="2053"/>
    <p:text>Zouden deze kenniscolleges ook voor andere leerjaren opengesteld kunnen worden.</p:text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8782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029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64613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050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223613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66656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246724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50365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46702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178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164236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7B7810A5-1A13-4087-8DFA-155E6E5B5D73}" type="datetimeFigureOut">
              <a:rPr lang="tr-TR" smtClean="0"/>
              <a:t>13.08.2020</a:t>
            </a:fld>
            <a:endParaRPr lang="tr-T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0CBFCC-E1FF-473E-BF42-70E7405CF173}" type="slidenum">
              <a:rPr lang="tr-TR" smtClean="0"/>
              <a:t>‹nr.›</a:t>
            </a:fld>
            <a:endParaRPr lang="tr-TR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717581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609124" y="487443"/>
            <a:ext cx="5841548" cy="5841548"/>
          </a:xfrm>
          <a:prstGeom prst="ellips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5ADB788-8569-409E-862D-665AD53C99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9FB28281-3783-403A-B1AB-0182A003DF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039048" y="2568817"/>
            <a:ext cx="7155598" cy="3133968"/>
          </a:xfrm>
        </p:spPr>
        <p:txBody>
          <a:bodyPr>
            <a:normAutofit/>
          </a:bodyPr>
          <a:lstStyle/>
          <a:p>
            <a:pPr algn="l"/>
            <a:r>
              <a:rPr lang="nl-NL" sz="6600">
                <a:solidFill>
                  <a:srgbClr val="1F2D29"/>
                </a:solidFill>
              </a:rPr>
              <a:t>Praktijkexamen Nederlands</a:t>
            </a:r>
            <a:endParaRPr lang="tr-TR" sz="6600">
              <a:solidFill>
                <a:srgbClr val="1F2D29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4542EAC-8BF3-4BFD-9891-145BC49409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039048" y="1325691"/>
            <a:ext cx="4355178" cy="1138426"/>
          </a:xfrm>
        </p:spPr>
        <p:txBody>
          <a:bodyPr>
            <a:normAutofit/>
          </a:bodyPr>
          <a:lstStyle/>
          <a:p>
            <a:pPr algn="l"/>
            <a:r>
              <a:rPr lang="nl-NL" sz="1600" dirty="0">
                <a:solidFill>
                  <a:srgbClr val="1F2D29"/>
                </a:solidFill>
              </a:rPr>
              <a:t>Gedachten over de randvoorwaarden</a:t>
            </a:r>
            <a:endParaRPr lang="tr-TR" sz="1600" dirty="0">
              <a:solidFill>
                <a:srgbClr val="1F2D29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ight Triangle 15">
            <a:extLst>
              <a:ext uri="{FF2B5EF4-FFF2-40B4-BE49-F238E27FC236}">
                <a16:creationId xmlns:a16="http://schemas.microsoft.com/office/drawing/2014/main" id="{2663C086-1480-4E81-BD6F-3E43A4C38C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585313" y="2747897"/>
            <a:ext cx="353147" cy="353147"/>
          </a:xfrm>
          <a:prstGeom prst="rtTriangl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72654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D8B8BFF-ABC6-4302-9767-D2ADEE381F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5F431FD-989C-4F7B-9EF1-BDED51AED4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BB17FFD2-DBC7-4ABB-B2A0-7E18EC1B80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AFFF3F7-4395-4F19-BC12-8940796BE3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2806DFD-E192-42CC-B190-3C4C95B8FF4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85906" y="0"/>
            <a:ext cx="10906093" cy="6858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6273B4FC-1841-4CCC-9554-924F92C73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0081" y="808056"/>
            <a:ext cx="8006760" cy="1518934"/>
          </a:xfrm>
        </p:spPr>
        <p:txBody>
          <a:bodyPr anchor="t">
            <a:normAutofit/>
          </a:bodyPr>
          <a:lstStyle/>
          <a:p>
            <a:pPr algn="l"/>
            <a:r>
              <a:rPr lang="nl-NL" sz="5000" dirty="0">
                <a:solidFill>
                  <a:schemeClr val="tx2"/>
                </a:solidFill>
              </a:rPr>
              <a:t>Out of </a:t>
            </a:r>
            <a:r>
              <a:rPr lang="nl-NL" sz="5000" dirty="0" err="1">
                <a:solidFill>
                  <a:schemeClr val="tx2"/>
                </a:solidFill>
              </a:rPr>
              <a:t>the</a:t>
            </a:r>
            <a:r>
              <a:rPr lang="nl-NL" sz="5000" dirty="0">
                <a:solidFill>
                  <a:schemeClr val="tx2"/>
                </a:solidFill>
              </a:rPr>
              <a:t> box</a:t>
            </a:r>
          </a:p>
        </p:txBody>
      </p:sp>
      <p:sp>
        <p:nvSpPr>
          <p:cNvPr id="18" name="Right Triangle 17">
            <a:extLst>
              <a:ext uri="{FF2B5EF4-FFF2-40B4-BE49-F238E27FC236}">
                <a16:creationId xmlns:a16="http://schemas.microsoft.com/office/drawing/2014/main" id="{0BFD2628-8E1E-4A9C-8CC0-A043326831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809734" y="808056"/>
            <a:ext cx="239869" cy="239869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5CE57F3-952D-43F4-9598-07ED6F72B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0080" y="2547708"/>
            <a:ext cx="8006760" cy="3502235"/>
          </a:xfrm>
        </p:spPr>
        <p:txBody>
          <a:bodyPr anchor="ctr">
            <a:normAutofit/>
          </a:bodyPr>
          <a:lstStyle/>
          <a:p>
            <a:r>
              <a:rPr lang="nl-NL" dirty="0">
                <a:solidFill>
                  <a:schemeClr val="tx2"/>
                </a:solidFill>
              </a:rPr>
              <a:t>Niet belemmerd worden</a:t>
            </a:r>
          </a:p>
          <a:p>
            <a:r>
              <a:rPr lang="nl-NL" dirty="0">
                <a:solidFill>
                  <a:schemeClr val="tx2"/>
                </a:solidFill>
              </a:rPr>
              <a:t>Haalbaarheid is (nog) geen item</a:t>
            </a:r>
          </a:p>
          <a:p>
            <a:r>
              <a:rPr lang="nl-NL" dirty="0">
                <a:solidFill>
                  <a:schemeClr val="tx2"/>
                </a:solidFill>
              </a:rPr>
              <a:t>Dromen mag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D0DAE048-BF8A-4A95-8DBC-D3A926B94C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871960" y="0"/>
            <a:ext cx="320040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9704229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5916F940-F74F-4FA6-BAE6-62559EDC3D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Praktijkexamen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AA5AE13-7EB9-4347-ABCC-60F59A4C3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 fontScale="92500" lnSpcReduction="20000"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Eindpunt van de leerlijn schrijven. (Inbedden van de aanpak is daarmee noodzakelijk.)</a:t>
            </a:r>
          </a:p>
          <a:p>
            <a:r>
              <a:rPr lang="nl-NL" sz="1600" dirty="0">
                <a:solidFill>
                  <a:srgbClr val="1F2D29"/>
                </a:solidFill>
              </a:rPr>
              <a:t>Leerlingen werken op school aan de producten voor hun SE schrijven.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Geen centraal moment waarop een tekst geschreven moet worden.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Beoordeling van proces en producten.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Docent als coach.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Moet uiteindelijk leiden tot een handvat dat schaalbaar is en bruikbaar is in zo veel mogelijk situaties van de scholen.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Meerwaarde creëren voor/door de leerling.</a:t>
            </a:r>
          </a:p>
        </p:txBody>
      </p:sp>
    </p:spTree>
    <p:extLst>
      <p:ext uri="{BB962C8B-B14F-4D97-AF65-F5344CB8AC3E}">
        <p14:creationId xmlns:p14="http://schemas.microsoft.com/office/powerpoint/2010/main" val="36745331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F3CF990-ACB8-443A-BB74-D36EC8A00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601900C-265D-4146-A578-477541E3D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0B98862-BEE1-44FB-A335-A1B9106B4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5F94F98-3A57-49AA-838E-91AAF600B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678519" y="-1660968"/>
            <a:ext cx="5838229" cy="11188733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25000">
                <a:schemeClr val="accent1">
                  <a:alpha val="0"/>
                </a:schemeClr>
              </a:gs>
              <a:gs pos="100000">
                <a:schemeClr val="accent1">
                  <a:alpha val="7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185CF21-0594-48C0-9F3E-254D6BCE9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1F8C064-2DC5-4758-B49C-76BFF6405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tx2">
              <a:lumMod val="1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BD68200-BC03-4015-860B-CD5C30CD7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3542" y="0"/>
            <a:ext cx="7875912" cy="6858000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5000">
                <a:schemeClr val="bg2">
                  <a:alpha val="0"/>
                </a:schemeClr>
              </a:gs>
              <a:gs pos="100000">
                <a:schemeClr val="bg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0B5529D-5CAA-4BF2-B5C9-34705E766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59909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2A6F87-AC28-4AA8-B8A6-AEBC67BD0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47567" y="421698"/>
            <a:ext cx="967148" cy="967148"/>
          </a:xfrm>
          <a:prstGeom prst="ellipse">
            <a:avLst/>
          </a:prstGeom>
          <a:gradFill>
            <a:gsLst>
              <a:gs pos="0">
                <a:schemeClr val="bg2">
                  <a:alpha val="0"/>
                </a:schemeClr>
              </a:gs>
              <a:gs pos="100000">
                <a:schemeClr val="accent1">
                  <a:alpha val="21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0BF6611B-0019-4249-B93B-3F47BF876A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8901" y="808056"/>
            <a:ext cx="8381238" cy="1077229"/>
          </a:xfrm>
        </p:spPr>
        <p:txBody>
          <a:bodyPr>
            <a:normAutofit/>
          </a:bodyPr>
          <a:lstStyle/>
          <a:p>
            <a:pPr algn="l"/>
            <a:r>
              <a:rPr lang="nl-NL" sz="4800" dirty="0"/>
              <a:t>Voorwaarden: (vak)inhoudelijk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219427D7-8C49-49EA-9DC5-03EE0D22FA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6639" y="2052116"/>
            <a:ext cx="6572814" cy="3997828"/>
          </a:xfrm>
        </p:spPr>
        <p:txBody>
          <a:bodyPr anchor="t">
            <a:normAutofit/>
          </a:bodyPr>
          <a:lstStyle/>
          <a:p>
            <a:r>
              <a:rPr lang="nl-NL" sz="1800" dirty="0"/>
              <a:t>Deze moeten uiteraard aansluiten bij het examenprogramma </a:t>
            </a:r>
          </a:p>
        </p:txBody>
      </p:sp>
    </p:spTree>
    <p:extLst>
      <p:ext uri="{BB962C8B-B14F-4D97-AF65-F5344CB8AC3E}">
        <p14:creationId xmlns:p14="http://schemas.microsoft.com/office/powerpoint/2010/main" val="33289239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16AA80E-CF25-49E2-BBEF-1D8117349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contextrijk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471E1DA-676F-4037-A75E-6E2D937ADF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Bijvoorbeeld: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- profiel;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- vervolgstudie;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- </a:t>
            </a:r>
            <a:r>
              <a:rPr lang="nl-NL" sz="1600" dirty="0" err="1">
                <a:solidFill>
                  <a:srgbClr val="1F2D29"/>
                </a:solidFill>
              </a:rPr>
              <a:t>pws</a:t>
            </a:r>
            <a:r>
              <a:rPr lang="nl-NL" sz="1600" dirty="0">
                <a:solidFill>
                  <a:srgbClr val="1F2D29"/>
                </a:solidFill>
              </a:rPr>
              <a:t>;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- actualiteit;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- …</a:t>
            </a:r>
          </a:p>
        </p:txBody>
      </p:sp>
    </p:spTree>
    <p:extLst>
      <p:ext uri="{BB962C8B-B14F-4D97-AF65-F5344CB8AC3E}">
        <p14:creationId xmlns:p14="http://schemas.microsoft.com/office/powerpoint/2010/main" val="1702684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7D9D7094-0D70-463C-AB05-66B06E84D2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vakoverstijgend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FD0E5B72-4581-4F28-9D69-D49F8FD68B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Waar mogelijk </a:t>
            </a:r>
          </a:p>
          <a:p>
            <a:endParaRPr lang="nl-NL" sz="1600" dirty="0">
              <a:solidFill>
                <a:srgbClr val="1F2D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13538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9E58F50-0C28-4C3E-ABBB-BAB388E3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eisen SE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7FCEA2A-EA23-4D22-97E4-BB81238F11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Verschillende tekstsoorten</a:t>
            </a:r>
          </a:p>
          <a:p>
            <a:r>
              <a:rPr lang="nl-NL" sz="1600" dirty="0">
                <a:solidFill>
                  <a:srgbClr val="1F2D29"/>
                </a:solidFill>
              </a:rPr>
              <a:t>Verschillende soorten bronnen (kwaliteit en medium)</a:t>
            </a:r>
          </a:p>
          <a:p>
            <a:r>
              <a:rPr lang="nl-NL" sz="1600" dirty="0" err="1">
                <a:solidFill>
                  <a:srgbClr val="1F2D29"/>
                </a:solidFill>
              </a:rPr>
              <a:t>Lln</a:t>
            </a:r>
            <a:r>
              <a:rPr lang="nl-NL" sz="1600" dirty="0">
                <a:solidFill>
                  <a:srgbClr val="1F2D29"/>
                </a:solidFill>
              </a:rPr>
              <a:t> schrijven tijdens hun praktijkexamen meer teksten dan waarop ze beoordeeld worden. (Denk aan vijf.)</a:t>
            </a:r>
          </a:p>
          <a:p>
            <a:r>
              <a:rPr lang="nl-NL" sz="1600" dirty="0">
                <a:solidFill>
                  <a:srgbClr val="1F2D29"/>
                </a:solidFill>
              </a:rPr>
              <a:t>De </a:t>
            </a:r>
            <a:r>
              <a:rPr lang="nl-NL" sz="1600" dirty="0" err="1">
                <a:solidFill>
                  <a:srgbClr val="1F2D29"/>
                </a:solidFill>
              </a:rPr>
              <a:t>lln</a:t>
            </a:r>
            <a:r>
              <a:rPr lang="nl-NL" sz="1600" dirty="0">
                <a:solidFill>
                  <a:srgbClr val="1F2D29"/>
                </a:solidFill>
              </a:rPr>
              <a:t> kiezen uit die vijf teksten er drie die beoordeeld worden waaronder verplicht een langere tekst.</a:t>
            </a:r>
          </a:p>
          <a:p>
            <a:endParaRPr lang="nl-NL" sz="1600" dirty="0">
              <a:solidFill>
                <a:srgbClr val="1F2D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34524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F1E3927-EF53-4509-A6C0-07271E2CC1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eisen teksten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E4235EC5-7F0D-4168-AC30-41550A6D7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3"/>
            <a:ext cx="7621606" cy="4103753"/>
          </a:xfrm>
        </p:spPr>
        <p:txBody>
          <a:bodyPr anchor="t">
            <a:normAutofit fontScale="92500" lnSpcReduction="10000"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Minimaal aantal teksten (denk aan vijf)</a:t>
            </a:r>
          </a:p>
          <a:p>
            <a:r>
              <a:rPr lang="nl-NL" sz="1600" dirty="0">
                <a:solidFill>
                  <a:srgbClr val="1F2D29"/>
                </a:solidFill>
              </a:rPr>
              <a:t>Minimaal één lange tekst (denk aan minimaal 600 woorden), kortere teksten (minimaal 150 woorden)</a:t>
            </a:r>
          </a:p>
          <a:p>
            <a:r>
              <a:rPr lang="nl-NL" sz="1600" dirty="0">
                <a:solidFill>
                  <a:srgbClr val="1F2D29"/>
                </a:solidFill>
              </a:rPr>
              <a:t>Iedere geschreven tekst wordt in ieder geval een keer van feedback/</a:t>
            </a:r>
            <a:r>
              <a:rPr lang="nl-NL" sz="1600" dirty="0" err="1">
                <a:solidFill>
                  <a:srgbClr val="1F2D29"/>
                </a:solidFill>
              </a:rPr>
              <a:t>feedforward</a:t>
            </a:r>
            <a:r>
              <a:rPr lang="nl-NL" sz="1600" dirty="0">
                <a:solidFill>
                  <a:srgbClr val="1F2D29"/>
                </a:solidFill>
              </a:rPr>
              <a:t> voorzien</a:t>
            </a:r>
          </a:p>
          <a:p>
            <a:r>
              <a:rPr lang="nl-NL" sz="1600" dirty="0">
                <a:solidFill>
                  <a:srgbClr val="1F2D29"/>
                </a:solidFill>
              </a:rPr>
              <a:t>Iedere geschreven tekst wordt minimaal een keer herschreven</a:t>
            </a:r>
          </a:p>
          <a:p>
            <a:r>
              <a:rPr lang="nl-NL" sz="1600" dirty="0">
                <a:solidFill>
                  <a:srgbClr val="1F2D29"/>
                </a:solidFill>
              </a:rPr>
              <a:t>Verschillende tekstvormen die passen bij de gestelde doel en doelgroep (instructie, column, voorwoord, conclusies/aanbevelingen, toespraak, folder, sprookje, scene film/toneelstuk, songtekst, poster/affiche, recensie, script reclamefilmpje, … en natuurlijk eigen input)</a:t>
            </a:r>
          </a:p>
          <a:p>
            <a:r>
              <a:rPr lang="nl-NL" sz="1600" dirty="0">
                <a:solidFill>
                  <a:srgbClr val="1F2D29"/>
                </a:solidFill>
              </a:rPr>
              <a:t>Maximaal één fictietekst</a:t>
            </a:r>
          </a:p>
          <a:p>
            <a:endParaRPr lang="nl-NL" sz="1600" dirty="0">
              <a:solidFill>
                <a:srgbClr val="1F2D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81488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48A66BEA-E4DF-4F4B-A0CC-ADA4E229D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(ophalen) theorie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5F577640-7BAB-48C8-840D-E971122BAC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Aanbieden van (korte) kenniscolleges die opgebouwd zijn in een logische lijn. (Denk aan: tekststructuren, onderwerp </a:t>
            </a:r>
            <a:r>
              <a:rPr lang="nl-NL" sz="1600" dirty="0" err="1">
                <a:solidFill>
                  <a:srgbClr val="1F2D29"/>
                </a:solidFill>
              </a:rPr>
              <a:t>vs</a:t>
            </a:r>
            <a:r>
              <a:rPr lang="nl-NL" sz="1600" dirty="0">
                <a:solidFill>
                  <a:srgbClr val="1F2D29"/>
                </a:solidFill>
              </a:rPr>
              <a:t> hoofdgedachte, schrijfschema/bouwplan, feedback/</a:t>
            </a:r>
            <a:r>
              <a:rPr lang="nl-NL" sz="1600" dirty="0" err="1">
                <a:solidFill>
                  <a:srgbClr val="1F2D29"/>
                </a:solidFill>
              </a:rPr>
              <a:t>feedforward</a:t>
            </a:r>
            <a:r>
              <a:rPr lang="nl-NL" sz="1600" dirty="0">
                <a:solidFill>
                  <a:srgbClr val="1F2D29"/>
                </a:solidFill>
              </a:rPr>
              <a:t>, …)</a:t>
            </a:r>
          </a:p>
          <a:p>
            <a:r>
              <a:rPr lang="nl-NL" sz="1600" dirty="0">
                <a:solidFill>
                  <a:srgbClr val="1F2D29"/>
                </a:solidFill>
              </a:rPr>
              <a:t>Op basis van zelfevaluatie bepalen de </a:t>
            </a:r>
            <a:r>
              <a:rPr lang="nl-NL" sz="1600" dirty="0" err="1">
                <a:solidFill>
                  <a:srgbClr val="1F2D29"/>
                </a:solidFill>
              </a:rPr>
              <a:t>lln</a:t>
            </a:r>
            <a:r>
              <a:rPr lang="nl-NL" sz="1600" dirty="0">
                <a:solidFill>
                  <a:srgbClr val="1F2D29"/>
                </a:solidFill>
              </a:rPr>
              <a:t> welke kenniscolleges nodig zijn.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Is het opnemen van deze kenniscolleges en deze ter beschikking stellen aan de </a:t>
            </a:r>
            <a:r>
              <a:rPr lang="nl-NL" sz="1600" dirty="0" err="1">
                <a:solidFill>
                  <a:srgbClr val="1F2D29"/>
                </a:solidFill>
              </a:rPr>
              <a:t>lln</a:t>
            </a:r>
            <a:r>
              <a:rPr lang="nl-NL" sz="1600" dirty="0">
                <a:solidFill>
                  <a:srgbClr val="1F2D29"/>
                </a:solidFill>
              </a:rPr>
              <a:t> een meerwaarde? </a:t>
            </a:r>
          </a:p>
        </p:txBody>
      </p:sp>
    </p:spTree>
    <p:extLst>
      <p:ext uri="{BB962C8B-B14F-4D97-AF65-F5344CB8AC3E}">
        <p14:creationId xmlns:p14="http://schemas.microsoft.com/office/powerpoint/2010/main" val="5602230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153F7CA8-233D-4D96-8CA5-9F9103BF5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beoordeling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34031DE-B95B-4030-9CAE-45215B23F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Hoe er beoordeeld wordt moet van tevoren voor de </a:t>
            </a:r>
            <a:r>
              <a:rPr lang="nl-NL" sz="1600" dirty="0" err="1">
                <a:solidFill>
                  <a:srgbClr val="1F2D29"/>
                </a:solidFill>
              </a:rPr>
              <a:t>lln</a:t>
            </a:r>
            <a:r>
              <a:rPr lang="nl-NL" sz="1600" dirty="0">
                <a:solidFill>
                  <a:srgbClr val="1F2D29"/>
                </a:solidFill>
              </a:rPr>
              <a:t> duidelijk zijn.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Proces en product maken beide deel uit van de beoordeling.</a:t>
            </a:r>
          </a:p>
          <a:p>
            <a:r>
              <a:rPr lang="nl-NL" sz="1600" dirty="0">
                <a:solidFill>
                  <a:srgbClr val="1F2D29"/>
                </a:solidFill>
              </a:rPr>
              <a:t>Zo wordt dus ook de feedback/</a:t>
            </a:r>
            <a:r>
              <a:rPr lang="nl-NL" sz="1600" dirty="0" err="1">
                <a:solidFill>
                  <a:srgbClr val="1F2D29"/>
                </a:solidFill>
              </a:rPr>
              <a:t>feedforward</a:t>
            </a:r>
            <a:r>
              <a:rPr lang="nl-NL" sz="1600" dirty="0">
                <a:solidFill>
                  <a:srgbClr val="1F2D29"/>
                </a:solidFill>
              </a:rPr>
              <a:t> onderdeel van </a:t>
            </a:r>
            <a:r>
              <a:rPr lang="nl-NL" sz="1600">
                <a:solidFill>
                  <a:srgbClr val="1F2D29"/>
                </a:solidFill>
              </a:rPr>
              <a:t>de beoordeling</a:t>
            </a:r>
            <a:endParaRPr lang="nl-NL" sz="1600" dirty="0">
              <a:solidFill>
                <a:srgbClr val="1F2D29"/>
              </a:solidFill>
            </a:endParaRPr>
          </a:p>
          <a:p>
            <a:endParaRPr lang="nl-NL" sz="1600" dirty="0">
              <a:solidFill>
                <a:srgbClr val="1F2D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81116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7">
            <a:extLst>
              <a:ext uri="{FF2B5EF4-FFF2-40B4-BE49-F238E27FC236}">
                <a16:creationId xmlns:a16="http://schemas.microsoft.com/office/drawing/2014/main" id="{8F3CF990-ACB8-443A-BB74-D36EC8A00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9">
            <a:extLst>
              <a:ext uri="{FF2B5EF4-FFF2-40B4-BE49-F238E27FC236}">
                <a16:creationId xmlns:a16="http://schemas.microsoft.com/office/drawing/2014/main" id="{2601900C-265D-4146-A578-477541E3D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1" name="Picture 11">
            <a:extLst>
              <a:ext uri="{FF2B5EF4-FFF2-40B4-BE49-F238E27FC236}">
                <a16:creationId xmlns:a16="http://schemas.microsoft.com/office/drawing/2014/main" id="{00B98862-BEE1-44FB-A335-A1B9106B4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</p:spPr>
      </p:pic>
      <p:sp>
        <p:nvSpPr>
          <p:cNvPr id="23" name="Freeform: Shape 13">
            <a:extLst>
              <a:ext uri="{FF2B5EF4-FFF2-40B4-BE49-F238E27FC236}">
                <a16:creationId xmlns:a16="http://schemas.microsoft.com/office/drawing/2014/main" id="{65F94F98-3A57-49AA-838E-91AAF600B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678519" y="-1660968"/>
            <a:ext cx="5838229" cy="11188733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25000">
                <a:schemeClr val="accent1">
                  <a:alpha val="0"/>
                </a:schemeClr>
              </a:gs>
              <a:gs pos="100000">
                <a:schemeClr val="accent1">
                  <a:alpha val="7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185CF21-0594-48C0-9F3E-254D6BCE9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1F8C064-2DC5-4758-B49C-76BFF6405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tx2">
              <a:lumMod val="1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BD68200-BC03-4015-860B-CD5C30CD7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3542" y="0"/>
            <a:ext cx="7875912" cy="6858000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5000">
                <a:schemeClr val="bg2">
                  <a:alpha val="0"/>
                </a:schemeClr>
              </a:gs>
              <a:gs pos="100000">
                <a:schemeClr val="bg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0B5529D-5CAA-4BF2-B5C9-34705E766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59909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2A6F87-AC28-4AA8-B8A6-AEBC67BD0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47567" y="421698"/>
            <a:ext cx="967148" cy="967148"/>
          </a:xfrm>
          <a:prstGeom prst="ellipse">
            <a:avLst/>
          </a:prstGeom>
          <a:gradFill>
            <a:gsLst>
              <a:gs pos="0">
                <a:schemeClr val="bg2">
                  <a:alpha val="0"/>
                </a:schemeClr>
              </a:gs>
              <a:gs pos="100000">
                <a:schemeClr val="accent1">
                  <a:alpha val="21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1F7A0891-2D20-42CA-A516-176C41A52C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8901" y="808056"/>
            <a:ext cx="8381238" cy="1077229"/>
          </a:xfrm>
        </p:spPr>
        <p:txBody>
          <a:bodyPr>
            <a:normAutofit/>
          </a:bodyPr>
          <a:lstStyle/>
          <a:p>
            <a:pPr algn="l"/>
            <a:r>
              <a:rPr lang="nl-NL" sz="4800" dirty="0"/>
              <a:t>Voorwaarden: organisatorisch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FD2382C-1619-4D10-ADCA-73D48BC847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6639" y="2052116"/>
            <a:ext cx="6572814" cy="3997828"/>
          </a:xfrm>
        </p:spPr>
        <p:txBody>
          <a:bodyPr anchor="t">
            <a:normAutofit/>
          </a:bodyPr>
          <a:lstStyle/>
          <a:p>
            <a:endParaRPr lang="nl-NL" sz="1800"/>
          </a:p>
        </p:txBody>
      </p:sp>
    </p:spTree>
    <p:extLst>
      <p:ext uri="{BB962C8B-B14F-4D97-AF65-F5344CB8AC3E}">
        <p14:creationId xmlns:p14="http://schemas.microsoft.com/office/powerpoint/2010/main" val="36056421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E2819B80-0435-4B92-B352-1359ABC60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peerreview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57213A2-26B0-49BD-88C7-A596893051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pPr marL="344170" indent="-344170"/>
            <a:r>
              <a:rPr lang="nl-NL" sz="1600" dirty="0">
                <a:solidFill>
                  <a:srgbClr val="1F2D29"/>
                </a:solidFill>
              </a:rPr>
              <a:t>Hoe moet de georganiseerd en geborgd worden?</a:t>
            </a:r>
            <a:endParaRPr lang="nl-NL"/>
          </a:p>
          <a:p>
            <a:pPr marL="344170" indent="-344170"/>
            <a:r>
              <a:rPr lang="nl-NL" sz="1600">
                <a:solidFill>
                  <a:srgbClr val="1F2D29"/>
                </a:solidFill>
                <a:cs typeface="Arial"/>
              </a:rPr>
              <a:t>In de leerlijn schrijven moet het feedback geven een vaste plaats krijgen.</a:t>
            </a:r>
          </a:p>
          <a:p>
            <a:pPr marL="344170" indent="-344170"/>
            <a:r>
              <a:rPr lang="nl-NL" sz="1600">
                <a:solidFill>
                  <a:srgbClr val="1F2D29"/>
                </a:solidFill>
                <a:cs typeface="Arial"/>
              </a:rPr>
              <a:t>Hiermee worden de leerlingen hierin stap voor stap meegenomen.</a:t>
            </a:r>
            <a:endParaRPr lang="nl-NL" sz="1600" dirty="0">
              <a:solidFill>
                <a:srgbClr val="1F2D29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202765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AD8B074D-3E27-4E83-AF28-6E45E86D6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inleveren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93A7104F-3410-492A-8FB7-EDED2BBEF0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pPr marL="344170" indent="-344170"/>
            <a:r>
              <a:rPr lang="nl-NL" sz="1600" dirty="0">
                <a:solidFill>
                  <a:srgbClr val="1F2D29"/>
                </a:solidFill>
              </a:rPr>
              <a:t>Hoe kunnen we het inleveren effectief organiseren?</a:t>
            </a:r>
            <a:endParaRPr lang="nl-NL"/>
          </a:p>
          <a:p>
            <a:pPr marL="344170" indent="-344170"/>
            <a:r>
              <a:rPr lang="nl-NL" sz="1600">
                <a:solidFill>
                  <a:srgbClr val="1F2D29"/>
                </a:solidFill>
                <a:cs typeface="Arial"/>
              </a:rPr>
              <a:t>Hiervoor zijn allerlei digitale hulpmiddelen beschikbaar. (bv. onedrive, Teams)</a:t>
            </a:r>
          </a:p>
          <a:p>
            <a:pPr marL="344170" indent="-344170"/>
            <a:endParaRPr lang="nl-NL" sz="1600" dirty="0">
              <a:solidFill>
                <a:srgbClr val="1F2D29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2755942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3CFCCC98-73AF-4497-B21E-8D7DEC404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plagiaat/eigen werk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EC8961B-2C33-40EA-B1C9-B52C19FBF8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pPr marL="344170" indent="-344170"/>
            <a:r>
              <a:rPr lang="nl-NL" sz="1600" dirty="0">
                <a:solidFill>
                  <a:srgbClr val="1F2D29"/>
                </a:solidFill>
              </a:rPr>
              <a:t>Hoe kunnen we plagiaat tackelen?</a:t>
            </a:r>
            <a:endParaRPr lang="nl-NL"/>
          </a:p>
          <a:p>
            <a:pPr marL="344170" indent="-344170"/>
            <a:r>
              <a:rPr lang="nl-NL" sz="1600" dirty="0">
                <a:solidFill>
                  <a:srgbClr val="1F2D29"/>
                </a:solidFill>
              </a:rPr>
              <a:t>Hoe kunnen we ervoor zorgen dat </a:t>
            </a:r>
            <a:r>
              <a:rPr lang="nl-NL" sz="1600" err="1">
                <a:solidFill>
                  <a:srgbClr val="1F2D29"/>
                </a:solidFill>
              </a:rPr>
              <a:t>lln</a:t>
            </a:r>
            <a:r>
              <a:rPr lang="nl-NL" sz="1600" dirty="0">
                <a:solidFill>
                  <a:srgbClr val="1F2D29"/>
                </a:solidFill>
              </a:rPr>
              <a:t> alleen eigen werk inleveren?</a:t>
            </a:r>
            <a:endParaRPr lang="nl-NL" sz="1600" dirty="0">
              <a:solidFill>
                <a:srgbClr val="1F2D29"/>
              </a:solidFill>
              <a:cs typeface="Arial"/>
            </a:endParaRPr>
          </a:p>
          <a:p>
            <a:pPr marL="344170" indent="-344170"/>
            <a:r>
              <a:rPr lang="nl-NL" sz="1600">
                <a:solidFill>
                  <a:srgbClr val="1F2D29"/>
                </a:solidFill>
                <a:cs typeface="Arial"/>
              </a:rPr>
              <a:t>Gebruik de plagiaatcontrole hulpmiddelen die de school ter beschikking heeft.</a:t>
            </a:r>
            <a:endParaRPr lang="nl-NL" sz="1600" dirty="0">
              <a:solidFill>
                <a:srgbClr val="1F2D29"/>
              </a:solidFill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71655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7DB7AAB-65C2-40CD-A38A-7EAE952782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tijd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3930E0A-3275-4282-847A-6ED076CA9D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>
                <a:solidFill>
                  <a:srgbClr val="1F2D29"/>
                </a:solidFill>
              </a:rPr>
              <a:t>40 uur (?)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- 20 werkuren op school: 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schrijven en herschrijven, geven van feedback/</a:t>
            </a:r>
            <a:r>
              <a:rPr lang="nl-NL" sz="1600" dirty="0" err="1">
                <a:solidFill>
                  <a:srgbClr val="1F2D29"/>
                </a:solidFill>
              </a:rPr>
              <a:t>feedforward</a:t>
            </a:r>
            <a:r>
              <a:rPr lang="nl-NL" sz="1600" dirty="0">
                <a:solidFill>
                  <a:srgbClr val="1F2D29"/>
                </a:solidFill>
              </a:rPr>
              <a:t> en het verwerken daarvan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- 20 voorbereidende uren: </a:t>
            </a:r>
            <a:br>
              <a:rPr lang="nl-NL" sz="1600" dirty="0">
                <a:solidFill>
                  <a:srgbClr val="1F2D29"/>
                </a:solidFill>
              </a:rPr>
            </a:br>
            <a:r>
              <a:rPr lang="nl-NL" sz="1600" dirty="0">
                <a:solidFill>
                  <a:srgbClr val="1F2D29"/>
                </a:solidFill>
              </a:rPr>
              <a:t>bronnen, schrijfschema’s, theorie schrijven/tekstsoorten/tekstvormen/feedback/</a:t>
            </a:r>
            <a:r>
              <a:rPr lang="nl-NL" sz="1600" dirty="0" err="1">
                <a:solidFill>
                  <a:srgbClr val="1F2D29"/>
                </a:solidFill>
              </a:rPr>
              <a:t>feedforward</a:t>
            </a:r>
            <a:r>
              <a:rPr lang="nl-NL" sz="1600" dirty="0">
                <a:solidFill>
                  <a:srgbClr val="1F2D29"/>
                </a:solidFill>
              </a:rPr>
              <a:t>/…</a:t>
            </a:r>
          </a:p>
        </p:txBody>
      </p:sp>
    </p:spTree>
    <p:extLst>
      <p:ext uri="{BB962C8B-B14F-4D97-AF65-F5344CB8AC3E}">
        <p14:creationId xmlns:p14="http://schemas.microsoft.com/office/powerpoint/2010/main" val="3158835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DCA78CD4-A09A-469F-A6D5-3199D1181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ruimte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B2608A7-0E4A-4F07-9A97-A348D0B5E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 dirty="0">
                <a:solidFill>
                  <a:srgbClr val="1F2D29"/>
                </a:solidFill>
              </a:rPr>
              <a:t>Vaste ruimte die eventueel ingericht kan worden als bijvoorbeeld een redactieruimte</a:t>
            </a:r>
          </a:p>
          <a:p>
            <a:r>
              <a:rPr lang="nl-NL" sz="1600" dirty="0">
                <a:solidFill>
                  <a:srgbClr val="1F2D29"/>
                </a:solidFill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2283214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7">
            <a:extLst>
              <a:ext uri="{FF2B5EF4-FFF2-40B4-BE49-F238E27FC236}">
                <a16:creationId xmlns:a16="http://schemas.microsoft.com/office/drawing/2014/main" id="{D0BE3D13-5BE5-4B05-AFCF-2A2E059D29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 9">
            <a:extLst>
              <a:ext uri="{FF2B5EF4-FFF2-40B4-BE49-F238E27FC236}">
                <a16:creationId xmlns:a16="http://schemas.microsoft.com/office/drawing/2014/main" id="{76562092-3AA7-4EF0-9007-C44F879A13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Oval 11">
            <a:extLst>
              <a:ext uri="{FF2B5EF4-FFF2-40B4-BE49-F238E27FC236}">
                <a16:creationId xmlns:a16="http://schemas.microsoft.com/office/drawing/2014/main" id="{1AC85C80-0175-4214-A13D-03C224658C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70108" y="985292"/>
            <a:ext cx="1345319" cy="1345319"/>
          </a:xfrm>
          <a:prstGeom prst="ellipse">
            <a:avLst/>
          </a:prstGeom>
          <a:solidFill>
            <a:schemeClr val="accent1">
              <a:lumMod val="40000"/>
              <a:lumOff val="60000"/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13">
            <a:extLst>
              <a:ext uri="{FF2B5EF4-FFF2-40B4-BE49-F238E27FC236}">
                <a16:creationId xmlns:a16="http://schemas.microsoft.com/office/drawing/2014/main" id="{E60B620B-3E81-4075-BC12-D4FB3E299C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" y="0"/>
            <a:ext cx="12189867" cy="6858000"/>
          </a:xfrm>
          <a:prstGeom prst="rect">
            <a:avLst/>
          </a:prstGeom>
        </p:spPr>
      </p:pic>
      <p:sp>
        <p:nvSpPr>
          <p:cNvPr id="2" name="Titel 1">
            <a:extLst>
              <a:ext uri="{FF2B5EF4-FFF2-40B4-BE49-F238E27FC236}">
                <a16:creationId xmlns:a16="http://schemas.microsoft.com/office/drawing/2014/main" id="{03113E06-848C-464B-812E-A757A4F04B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1808" y="1022548"/>
            <a:ext cx="7958331" cy="1308063"/>
          </a:xfrm>
        </p:spPr>
        <p:txBody>
          <a:bodyPr anchor="b">
            <a:normAutofit/>
          </a:bodyPr>
          <a:lstStyle/>
          <a:p>
            <a:pPr algn="l"/>
            <a:r>
              <a:rPr lang="nl-NL" sz="4400" dirty="0">
                <a:solidFill>
                  <a:srgbClr val="1F2D29"/>
                </a:solidFill>
              </a:rPr>
              <a:t>Voorwaarde: ICT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8ABD803-45C7-4A98-BE6F-66066D0583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02933" y="2641604"/>
            <a:ext cx="7621606" cy="3443107"/>
          </a:xfrm>
        </p:spPr>
        <p:txBody>
          <a:bodyPr anchor="t">
            <a:normAutofit/>
          </a:bodyPr>
          <a:lstStyle/>
          <a:p>
            <a:r>
              <a:rPr lang="nl-NL" sz="1600" dirty="0" err="1">
                <a:solidFill>
                  <a:srgbClr val="1F2D29"/>
                </a:solidFill>
              </a:rPr>
              <a:t>Devices</a:t>
            </a:r>
            <a:r>
              <a:rPr lang="nl-NL" sz="1600" dirty="0">
                <a:solidFill>
                  <a:srgbClr val="1F2D29"/>
                </a:solidFill>
              </a:rPr>
              <a:t> voor/van de leerlingen</a:t>
            </a:r>
          </a:p>
          <a:p>
            <a:r>
              <a:rPr lang="nl-NL" sz="1600" dirty="0">
                <a:solidFill>
                  <a:srgbClr val="1F2D29"/>
                </a:solidFill>
              </a:rPr>
              <a:t>Beschikbaarheid tekstverwerkingsprogramma</a:t>
            </a:r>
          </a:p>
          <a:p>
            <a:r>
              <a:rPr lang="nl-NL" sz="1600" dirty="0">
                <a:solidFill>
                  <a:srgbClr val="1F2D29"/>
                </a:solidFill>
              </a:rPr>
              <a:t>Beschikbaarheid vergelijkingssoftware voor teksten</a:t>
            </a:r>
          </a:p>
          <a:p>
            <a:r>
              <a:rPr lang="nl-NL" sz="1600" dirty="0">
                <a:solidFill>
                  <a:srgbClr val="1F2D29"/>
                </a:solidFill>
              </a:rPr>
              <a:t>Beschikbaarheid </a:t>
            </a:r>
            <a:r>
              <a:rPr lang="nl-NL" sz="1600" dirty="0" err="1">
                <a:solidFill>
                  <a:srgbClr val="1F2D29"/>
                </a:solidFill>
              </a:rPr>
              <a:t>cloudomgeving</a:t>
            </a:r>
            <a:endParaRPr lang="nl-NL" sz="1600" dirty="0">
              <a:solidFill>
                <a:srgbClr val="1F2D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988860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F3CF990-ACB8-443A-BB74-D36EC8A00B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92000" cy="685800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601900C-265D-4146-A578-477541E3DF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>
              <a:lumMod val="5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00B98862-BEE1-44FB-A335-A1B9106B4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  <a:noFill/>
        </p:spPr>
      </p:pic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65F94F98-3A57-49AA-838E-91AAF600B6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678519" y="-1660968"/>
            <a:ext cx="5838229" cy="11188733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25000">
                <a:schemeClr val="accent1">
                  <a:alpha val="0"/>
                </a:schemeClr>
              </a:gs>
              <a:gs pos="100000">
                <a:schemeClr val="accent1">
                  <a:alpha val="75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7185CF21-0594-48C0-9F3E-254D6BCE9D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" y="0"/>
            <a:ext cx="12189867" cy="6858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41F8C064-2DC5-4758-B49C-76BFF64052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1"/>
          </a:xfrm>
          <a:prstGeom prst="rect">
            <a:avLst/>
          </a:prstGeom>
          <a:solidFill>
            <a:schemeClr val="tx2">
              <a:lumMod val="10000"/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FBD68200-BC03-4015-860B-CD5C30CD76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53542" y="0"/>
            <a:ext cx="7875912" cy="6858000"/>
          </a:xfrm>
          <a:custGeom>
            <a:avLst/>
            <a:gdLst>
              <a:gd name="connsiteX0" fmla="*/ 0 w 7821919"/>
              <a:gd name="connsiteY0" fmla="*/ 0 h 6858000"/>
              <a:gd name="connsiteX1" fmla="*/ 6983367 w 7821919"/>
              <a:gd name="connsiteY1" fmla="*/ 0 h 6858000"/>
              <a:gd name="connsiteX2" fmla="*/ 6982269 w 7821919"/>
              <a:gd name="connsiteY2" fmla="*/ 1331 h 6858000"/>
              <a:gd name="connsiteX3" fmla="*/ 6833782 w 7821919"/>
              <a:gd name="connsiteY3" fmla="*/ 487443 h 6858000"/>
              <a:gd name="connsiteX4" fmla="*/ 6851446 w 7821919"/>
              <a:gd name="connsiteY4" fmla="*/ 662666 h 6858000"/>
              <a:gd name="connsiteX5" fmla="*/ 6857532 w 7821919"/>
              <a:gd name="connsiteY5" fmla="*/ 686333 h 6858000"/>
              <a:gd name="connsiteX6" fmla="*/ 6806927 w 7821919"/>
              <a:gd name="connsiteY6" fmla="*/ 699345 h 6858000"/>
              <a:gd name="connsiteX7" fmla="*/ 5555365 w 7821919"/>
              <a:gd name="connsiteY7" fmla="*/ 2400515 h 6858000"/>
              <a:gd name="connsiteX8" fmla="*/ 7336617 w 7821919"/>
              <a:gd name="connsiteY8" fmla="*/ 4181767 h 6858000"/>
              <a:gd name="connsiteX9" fmla="*/ 7452815 w 7821919"/>
              <a:gd name="connsiteY9" fmla="*/ 4175900 h 6858000"/>
              <a:gd name="connsiteX10" fmla="*/ 7437456 w 7821919"/>
              <a:gd name="connsiteY10" fmla="*/ 4225378 h 6858000"/>
              <a:gd name="connsiteX11" fmla="*/ 7428275 w 7821919"/>
              <a:gd name="connsiteY11" fmla="*/ 4316448 h 6858000"/>
              <a:gd name="connsiteX12" fmla="*/ 7789089 w 7821919"/>
              <a:gd name="connsiteY12" fmla="*/ 4759152 h 6858000"/>
              <a:gd name="connsiteX13" fmla="*/ 7821919 w 7821919"/>
              <a:gd name="connsiteY13" fmla="*/ 4762461 h 6858000"/>
              <a:gd name="connsiteX14" fmla="*/ 7809638 w 7821919"/>
              <a:gd name="connsiteY14" fmla="*/ 4785088 h 6858000"/>
              <a:gd name="connsiteX15" fmla="*/ 7794661 w 7821919"/>
              <a:gd name="connsiteY15" fmla="*/ 4833335 h 6858000"/>
              <a:gd name="connsiteX16" fmla="*/ 7524776 w 7821919"/>
              <a:gd name="connsiteY16" fmla="*/ 4917113 h 6858000"/>
              <a:gd name="connsiteX17" fmla="*/ 6642110 w 7821919"/>
              <a:gd name="connsiteY17" fmla="*/ 6248746 h 6858000"/>
              <a:gd name="connsiteX18" fmla="*/ 6755682 w 7821919"/>
              <a:gd name="connsiteY18" fmla="*/ 6811285 h 6858000"/>
              <a:gd name="connsiteX19" fmla="*/ 6778185 w 7821919"/>
              <a:gd name="connsiteY19" fmla="*/ 6858000 h 6858000"/>
              <a:gd name="connsiteX20" fmla="*/ 0 w 7821919"/>
              <a:gd name="connsiteY20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7821919" h="6858000">
                <a:moveTo>
                  <a:pt x="0" y="0"/>
                </a:moveTo>
                <a:lnTo>
                  <a:pt x="6983367" y="0"/>
                </a:lnTo>
                <a:lnTo>
                  <a:pt x="6982269" y="1331"/>
                </a:lnTo>
                <a:cubicBezTo>
                  <a:pt x="6888522" y="140095"/>
                  <a:pt x="6833782" y="307376"/>
                  <a:pt x="6833782" y="487443"/>
                </a:cubicBezTo>
                <a:cubicBezTo>
                  <a:pt x="6833782" y="547466"/>
                  <a:pt x="6839864" y="606067"/>
                  <a:pt x="6851446" y="662666"/>
                </a:cubicBezTo>
                <a:lnTo>
                  <a:pt x="6857532" y="686333"/>
                </a:lnTo>
                <a:lnTo>
                  <a:pt x="6806927" y="699345"/>
                </a:lnTo>
                <a:cubicBezTo>
                  <a:pt x="6081835" y="924872"/>
                  <a:pt x="5555365" y="1601212"/>
                  <a:pt x="5555365" y="2400515"/>
                </a:cubicBezTo>
                <a:cubicBezTo>
                  <a:pt x="5555365" y="3384273"/>
                  <a:pt x="6352859" y="4181767"/>
                  <a:pt x="7336617" y="4181767"/>
                </a:cubicBezTo>
                <a:lnTo>
                  <a:pt x="7452815" y="4175900"/>
                </a:lnTo>
                <a:lnTo>
                  <a:pt x="7437456" y="4225378"/>
                </a:lnTo>
                <a:cubicBezTo>
                  <a:pt x="7431436" y="4254794"/>
                  <a:pt x="7428275" y="4285252"/>
                  <a:pt x="7428275" y="4316448"/>
                </a:cubicBezTo>
                <a:cubicBezTo>
                  <a:pt x="7428275" y="4534821"/>
                  <a:pt x="7583172" y="4717015"/>
                  <a:pt x="7789089" y="4759152"/>
                </a:cubicBezTo>
                <a:lnTo>
                  <a:pt x="7821919" y="4762461"/>
                </a:lnTo>
                <a:lnTo>
                  <a:pt x="7809638" y="4785088"/>
                </a:lnTo>
                <a:lnTo>
                  <a:pt x="7794661" y="4833335"/>
                </a:lnTo>
                <a:lnTo>
                  <a:pt x="7524776" y="4917113"/>
                </a:lnTo>
                <a:cubicBezTo>
                  <a:pt x="7006070" y="5136507"/>
                  <a:pt x="6642110" y="5650122"/>
                  <a:pt x="6642110" y="6248746"/>
                </a:cubicBezTo>
                <a:cubicBezTo>
                  <a:pt x="6642110" y="6448287"/>
                  <a:pt x="6682550" y="6638383"/>
                  <a:pt x="6755682" y="6811285"/>
                </a:cubicBezTo>
                <a:lnTo>
                  <a:pt x="67781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5000">
                <a:schemeClr val="bg2">
                  <a:alpha val="0"/>
                </a:schemeClr>
              </a:gs>
              <a:gs pos="100000">
                <a:schemeClr val="bg2"/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A0B5529D-5CAA-4BF2-B5C9-34705E7661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59909" cy="6858000"/>
          </a:xfrm>
          <a:prstGeom prst="rect">
            <a:avLst/>
          </a:prstGeom>
          <a:solidFill>
            <a:schemeClr val="bg2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332A6F87-AC28-4AA8-B8A6-AEBC67BD0D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47567" y="421698"/>
            <a:ext cx="967148" cy="967148"/>
          </a:xfrm>
          <a:prstGeom prst="ellipse">
            <a:avLst/>
          </a:prstGeom>
          <a:gradFill>
            <a:gsLst>
              <a:gs pos="0">
                <a:schemeClr val="bg2">
                  <a:alpha val="0"/>
                </a:schemeClr>
              </a:gs>
              <a:gs pos="100000">
                <a:schemeClr val="accent1">
                  <a:alpha val="21000"/>
                </a:schemeClr>
              </a:gs>
            </a:gsLst>
            <a:lin ang="108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B5EDB2C8-7432-4110-AECF-CC091EBD05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8901" y="808056"/>
            <a:ext cx="8381238" cy="1077229"/>
          </a:xfrm>
        </p:spPr>
        <p:txBody>
          <a:bodyPr>
            <a:normAutofit/>
          </a:bodyPr>
          <a:lstStyle/>
          <a:p>
            <a:pPr algn="l"/>
            <a:r>
              <a:rPr lang="nl-NL" sz="4800" dirty="0"/>
              <a:t>(Verdere) inspiratie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BDDBB9AD-EA48-406E-A5D7-078380520F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56639" y="2052116"/>
            <a:ext cx="6572814" cy="3997828"/>
          </a:xfrm>
        </p:spPr>
        <p:txBody>
          <a:bodyPr anchor="t">
            <a:normAutofit/>
          </a:bodyPr>
          <a:lstStyle/>
          <a:p>
            <a:r>
              <a:rPr lang="nl-NL" sz="1800" dirty="0"/>
              <a:t>SLO: beoordelingsformulier en feedback op schrijfvaardigheid (</a:t>
            </a:r>
            <a:r>
              <a:rPr lang="nl-NL" sz="1800" dirty="0" err="1"/>
              <a:t>Ekens</a:t>
            </a:r>
            <a:r>
              <a:rPr lang="nl-NL" sz="1800" dirty="0"/>
              <a:t>, </a:t>
            </a:r>
            <a:r>
              <a:rPr lang="nl-NL" sz="1800" dirty="0" err="1"/>
              <a:t>Meestringa</a:t>
            </a:r>
            <a:r>
              <a:rPr lang="nl-NL" sz="1800" dirty="0"/>
              <a:t>, 2013)</a:t>
            </a:r>
          </a:p>
          <a:p>
            <a:r>
              <a:rPr lang="nl-NL" sz="1800" dirty="0"/>
              <a:t>Bijdragen op facebook in de vakgroep Nederlands en projecten op het gebied van Nederlands en formatief evalueren.</a:t>
            </a:r>
          </a:p>
        </p:txBody>
      </p:sp>
    </p:spTree>
    <p:extLst>
      <p:ext uri="{BB962C8B-B14F-4D97-AF65-F5344CB8AC3E}">
        <p14:creationId xmlns:p14="http://schemas.microsoft.com/office/powerpoint/2010/main" val="115107759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506</Words>
  <Application>Microsoft Office PowerPoint</Application>
  <PresentationFormat>Breedbeeld</PresentationFormat>
  <Paragraphs>61</Paragraphs>
  <Slides>18</Slides>
  <Notes>0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18</vt:i4>
      </vt:variant>
    </vt:vector>
  </HeadingPairs>
  <TitlesOfParts>
    <vt:vector size="19" baseType="lpstr">
      <vt:lpstr>Madison</vt:lpstr>
      <vt:lpstr>Praktijkexamen Nederlands</vt:lpstr>
      <vt:lpstr>Out of the box</vt:lpstr>
      <vt:lpstr>Praktijkexamen</vt:lpstr>
      <vt:lpstr>Voorwaarden: (vak)inhoudelijk</vt:lpstr>
      <vt:lpstr>Voorwaarde: contextrijk</vt:lpstr>
      <vt:lpstr>Voorwaarde: vakoverstijgend</vt:lpstr>
      <vt:lpstr>Voorwaarde: eisen SE</vt:lpstr>
      <vt:lpstr>Voorwaarde: eisen teksten</vt:lpstr>
      <vt:lpstr>Voorwaarde: (ophalen) theorie</vt:lpstr>
      <vt:lpstr>Voorwaarde: beoordeling</vt:lpstr>
      <vt:lpstr>Voorwaarden: organisatorisch</vt:lpstr>
      <vt:lpstr>Voorwaarde: peerreview</vt:lpstr>
      <vt:lpstr>Voorwaarde: inleveren</vt:lpstr>
      <vt:lpstr>Voorwaarde: plagiaat/eigen werk</vt:lpstr>
      <vt:lpstr>Voorwaarde: tijd</vt:lpstr>
      <vt:lpstr>Voorwaarde: ruimte</vt:lpstr>
      <vt:lpstr>Voorwaarde: ICT</vt:lpstr>
      <vt:lpstr>(Verdere) inspiratie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Praktijkexamen Nederlands</dc:title>
  <dc:creator>Houwelingen - Hoebink, M. van</dc:creator>
  <cp:lastModifiedBy>Gerits,Hanneke J.L.</cp:lastModifiedBy>
  <cp:revision>34</cp:revision>
  <dcterms:created xsi:type="dcterms:W3CDTF">2019-11-13T11:58:02Z</dcterms:created>
  <dcterms:modified xsi:type="dcterms:W3CDTF">2020-08-13T08:23:15Z</dcterms:modified>
</cp:coreProperties>
</file>